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0" r:id="rId1"/>
  </p:sldMasterIdLst>
  <p:sldIdLst>
    <p:sldId id="256" r:id="rId2"/>
    <p:sldId id="257" r:id="rId3"/>
    <p:sldId id="258" r:id="rId4"/>
    <p:sldId id="260" r:id="rId5"/>
    <p:sldId id="259" r:id="rId6"/>
    <p:sldId id="261" r:id="rId7"/>
    <p:sldId id="262" r:id="rId8"/>
    <p:sldId id="263" r:id="rId9"/>
    <p:sldId id="264" r:id="rId10"/>
    <p:sldId id="265" r:id="rId11"/>
    <p:sldId id="266" r:id="rId12"/>
    <p:sldId id="267" r:id="rId13"/>
    <p:sldId id="268" r:id="rId14"/>
    <p:sldId id="269"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90" d="100"/>
          <a:sy n="90" d="100"/>
        </p:scale>
        <p:origin x="57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11" name="Freeform 6" title="scalloped circle"/>
          <p:cNvSpPr/>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1078523" y="1098388"/>
            <a:ext cx="10318418" cy="4394988"/>
          </a:xfrm>
        </p:spPr>
        <p:txBody>
          <a:bodyPr anchor="ctr">
            <a:noAutofit/>
          </a:bodyPr>
          <a:lstStyle>
            <a:lvl1pPr algn="ctr">
              <a:defRPr sz="10000" spc="800" baseline="0"/>
            </a:lvl1pPr>
          </a:lstStyle>
          <a:p>
            <a:r>
              <a:rPr lang="en-US"/>
              <a:t>Click to edit Master title style</a:t>
            </a:r>
            <a:endParaRPr lang="en-US" dirty="0"/>
          </a:p>
        </p:txBody>
      </p:sp>
      <p:sp>
        <p:nvSpPr>
          <p:cNvPr id="3" name="Subtitle 2"/>
          <p:cNvSpPr>
            <a:spLocks noGrp="1"/>
          </p:cNvSpPr>
          <p:nvPr>
            <p:ph type="subTitle" idx="1"/>
          </p:nvPr>
        </p:nvSpPr>
        <p:spPr>
          <a:xfrm>
            <a:off x="2215045" y="5979196"/>
            <a:ext cx="8045373" cy="742279"/>
          </a:xfrm>
        </p:spPr>
        <p:txBody>
          <a:bodyPr anchor="t">
            <a:normAutofit/>
          </a:bodyPr>
          <a:lstStyle>
            <a:lvl1pPr marL="0" indent="0" algn="ctr">
              <a:lnSpc>
                <a:spcPct val="100000"/>
              </a:lnSpc>
              <a:buNone/>
              <a:defRPr sz="2000" b="1" i="0" cap="all" spc="400"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1078523" y="6375679"/>
            <a:ext cx="2329722" cy="348462"/>
          </a:xfrm>
        </p:spPr>
        <p:txBody>
          <a:bodyPr/>
          <a:lstStyle>
            <a:lvl1pPr>
              <a:defRPr baseline="0">
                <a:solidFill>
                  <a:schemeClr val="accent1">
                    <a:lumMod val="50000"/>
                  </a:schemeClr>
                </a:solidFill>
              </a:defRPr>
            </a:lvl1pPr>
          </a:lstStyle>
          <a:p>
            <a:fld id="{82EDB8D0-98ED-4B86-9D5F-E61ADC70144D}" type="datetimeFigureOut">
              <a:rPr lang="en-US" smtClean="0"/>
              <a:t>9/14/2020</a:t>
            </a:fld>
            <a:endParaRPr lang="en-US" dirty="0"/>
          </a:p>
        </p:txBody>
      </p:sp>
      <p:sp>
        <p:nvSpPr>
          <p:cNvPr id="5" name="Footer Placeholder 4"/>
          <p:cNvSpPr>
            <a:spLocks noGrp="1"/>
          </p:cNvSpPr>
          <p:nvPr>
            <p:ph type="ftr" sz="quarter" idx="11"/>
          </p:nvPr>
        </p:nvSpPr>
        <p:spPr>
          <a:xfrm>
            <a:off x="4180332" y="6375679"/>
            <a:ext cx="4114800" cy="345796"/>
          </a:xfrm>
        </p:spPr>
        <p:txBody>
          <a:bodyPr/>
          <a:lstStyle>
            <a:lvl1pPr>
              <a:defRPr baseline="0">
                <a:solidFill>
                  <a:schemeClr val="accent1">
                    <a:lumMod val="50000"/>
                  </a:schemeClr>
                </a:solidFill>
              </a:defRPr>
            </a:lvl1pPr>
          </a:lstStyle>
          <a:p>
            <a:endParaRPr lang="en-US"/>
          </a:p>
        </p:txBody>
      </p:sp>
      <p:sp>
        <p:nvSpPr>
          <p:cNvPr id="6" name="Slide Number Placeholder 5"/>
          <p:cNvSpPr>
            <a:spLocks noGrp="1"/>
          </p:cNvSpPr>
          <p:nvPr>
            <p:ph type="sldNum" sz="quarter" idx="12"/>
          </p:nvPr>
        </p:nvSpPr>
        <p:spPr>
          <a:xfrm>
            <a:off x="9067218" y="6375679"/>
            <a:ext cx="2329723" cy="345796"/>
          </a:xfrm>
        </p:spPr>
        <p:txBody>
          <a:bodyPr/>
          <a:lstStyle>
            <a:lvl1pPr>
              <a:defRPr baseline="0">
                <a:solidFill>
                  <a:schemeClr val="accent1">
                    <a:lumMod val="50000"/>
                  </a:schemeClr>
                </a:solidFill>
              </a:defRPr>
            </a:lvl1pPr>
          </a:lstStyle>
          <a:p>
            <a:fld id="{4854181D-6920-4594-9A5D-6CE56DC9F8B2}" type="slidenum">
              <a:rPr lang="en-US" smtClean="0"/>
              <a:t>‹#›</a:t>
            </a:fld>
            <a:endParaRPr lang="en-US"/>
          </a:p>
        </p:txBody>
      </p:sp>
      <p:sp>
        <p:nvSpPr>
          <p:cNvPr id="13" name="Rectangle 12" title="left edge border"/>
          <p:cNvSpPr/>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0070529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2EDB8D0-98ED-4B86-9D5F-E61ADC70144D}" type="datetimeFigureOut">
              <a:rPr lang="en-US" smtClean="0"/>
              <a:t>9/14/2020</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54181D-6920-4594-9A5D-6CE56DC9F8B2}" type="slidenum">
              <a:rPr lang="en-US" smtClean="0"/>
              <a:t>‹#›</a:t>
            </a:fld>
            <a:endParaRPr lang="en-US"/>
          </a:p>
        </p:txBody>
      </p:sp>
    </p:spTree>
    <p:extLst>
      <p:ext uri="{BB962C8B-B14F-4D97-AF65-F5344CB8AC3E}">
        <p14:creationId xmlns:p14="http://schemas.microsoft.com/office/powerpoint/2010/main" val="9708321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42929" y="1073888"/>
            <a:ext cx="8187071" cy="4064627"/>
          </a:xfrm>
        </p:spPr>
        <p:txBody>
          <a:bodyPr anchor="b">
            <a:normAutofit/>
          </a:bodyPr>
          <a:lstStyle>
            <a:lvl1pPr>
              <a:defRPr sz="8400" spc="800" baseline="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3242930" y="5159781"/>
            <a:ext cx="7017488" cy="951135"/>
          </a:xfrm>
        </p:spPr>
        <p:txBody>
          <a:bodyPr>
            <a:normAutofit/>
          </a:bodyPr>
          <a:lstStyle>
            <a:lvl1pPr marL="0" indent="0">
              <a:lnSpc>
                <a:spcPct val="100000"/>
              </a:lnSpc>
              <a:buNone/>
              <a:defRPr sz="2000" b="1" i="0" cap="all" spc="400"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3236546" y="6375679"/>
            <a:ext cx="1493947" cy="348462"/>
          </a:xfrm>
        </p:spPr>
        <p:txBody>
          <a:bodyPr/>
          <a:lstStyle>
            <a:lvl1pPr>
              <a:defRPr baseline="0">
                <a:solidFill>
                  <a:schemeClr val="tx2"/>
                </a:solidFill>
              </a:defRPr>
            </a:lvl1pPr>
          </a:lstStyle>
          <a:p>
            <a:fld id="{82EDB8D0-98ED-4B86-9D5F-E61ADC70144D}" type="datetimeFigureOut">
              <a:rPr lang="en-US" smtClean="0"/>
              <a:t>9/14/2020</a:t>
            </a:fld>
            <a:endParaRPr lang="en-US"/>
          </a:p>
        </p:txBody>
      </p:sp>
      <p:sp>
        <p:nvSpPr>
          <p:cNvPr id="5" name="Footer Placeholder 4"/>
          <p:cNvSpPr>
            <a:spLocks noGrp="1"/>
          </p:cNvSpPr>
          <p:nvPr>
            <p:ph type="ftr" sz="quarter" idx="11"/>
          </p:nvPr>
        </p:nvSpPr>
        <p:spPr>
          <a:xfrm>
            <a:off x="5279064" y="6375679"/>
            <a:ext cx="4114800" cy="345796"/>
          </a:xfrm>
        </p:spPr>
        <p:txBody>
          <a:bodyPr/>
          <a:lstStyle>
            <a:lvl1pPr>
              <a:defRPr baseline="0">
                <a:solidFill>
                  <a:schemeClr val="tx2"/>
                </a:solidFill>
              </a:defRPr>
            </a:lvl1pPr>
          </a:lstStyle>
          <a:p>
            <a:endParaRPr lang="en-US"/>
          </a:p>
        </p:txBody>
      </p:sp>
      <p:sp>
        <p:nvSpPr>
          <p:cNvPr id="6" name="Slide Number Placeholder 5"/>
          <p:cNvSpPr>
            <a:spLocks noGrp="1"/>
          </p:cNvSpPr>
          <p:nvPr>
            <p:ph type="sldNum" sz="quarter" idx="12"/>
          </p:nvPr>
        </p:nvSpPr>
        <p:spPr>
          <a:xfrm>
            <a:off x="9942434" y="6375679"/>
            <a:ext cx="1487566" cy="345796"/>
          </a:xfrm>
        </p:spPr>
        <p:txBody>
          <a:bodyPr/>
          <a:lstStyle>
            <a:lvl1pPr>
              <a:defRPr baseline="0">
                <a:solidFill>
                  <a:schemeClr val="tx2"/>
                </a:solidFill>
              </a:defRPr>
            </a:lvl1pPr>
          </a:lstStyle>
          <a:p>
            <a:fld id="{4854181D-6920-4594-9A5D-6CE56DC9F8B2}" type="slidenum">
              <a:rPr lang="en-US" smtClean="0"/>
              <a:t>‹#›</a:t>
            </a:fld>
            <a:endParaRPr lang="en-US"/>
          </a:p>
        </p:txBody>
      </p:sp>
      <p:grpSp>
        <p:nvGrpSpPr>
          <p:cNvPr id="7" name="Group 6" title="left scallop shape"/>
          <p:cNvGrpSpPr/>
          <p:nvPr/>
        </p:nvGrpSpPr>
        <p:grpSpPr>
          <a:xfrm>
            <a:off x="0" y="0"/>
            <a:ext cx="2814638" cy="6858000"/>
            <a:chOff x="0" y="0"/>
            <a:chExt cx="2814638" cy="6858000"/>
          </a:xfrm>
        </p:grpSpPr>
        <p:sp>
          <p:nvSpPr>
            <p:cNvPr id="11" name="Freeform 6" title="left scallop shape"/>
            <p:cNvSpPr/>
            <p:nvPr/>
          </p:nvSpPr>
          <p:spPr bwMode="auto">
            <a:xfrm>
              <a:off x="0" y="0"/>
              <a:ext cx="2814638"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6" name="Freeform 11" title="left scallop inline"/>
            <p:cNvSpPr/>
            <p:nvPr/>
          </p:nvSpPr>
          <p:spPr bwMode="auto">
            <a:xfrm>
              <a:off x="874382" y="0"/>
              <a:ext cx="1646238"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extLst>
      <p:ext uri="{BB962C8B-B14F-4D97-AF65-F5344CB8AC3E}">
        <p14:creationId xmlns:p14="http://schemas.microsoft.com/office/powerpoint/2010/main" val="2551155740"/>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57300" y="2286000"/>
            <a:ext cx="4800600" cy="36195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47796" y="2286000"/>
            <a:ext cx="4800600" cy="36195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2EDB8D0-98ED-4B86-9D5F-E61ADC70144D}" type="datetimeFigureOut">
              <a:rPr lang="en-US" smtClean="0"/>
              <a:t>9/14/2020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54181D-6920-4594-9A5D-6CE56DC9F8B2}" type="slidenum">
              <a:rPr lang="en-US" smtClean="0"/>
              <a:t>‹#›</a:t>
            </a:fld>
            <a:endParaRPr lang="en-US"/>
          </a:p>
        </p:txBody>
      </p:sp>
    </p:spTree>
    <p:extLst>
      <p:ext uri="{BB962C8B-B14F-4D97-AF65-F5344CB8AC3E}">
        <p14:creationId xmlns:p14="http://schemas.microsoft.com/office/powerpoint/2010/main" val="1783153207"/>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52728" y="381000"/>
            <a:ext cx="10172700" cy="14935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251678"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57300" y="2909102"/>
            <a:ext cx="4800600" cy="299639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633864"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33864" y="2909102"/>
            <a:ext cx="4800600" cy="299639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2EDB8D0-98ED-4B86-9D5F-E61ADC70144D}" type="datetimeFigureOut">
              <a:rPr lang="en-US" smtClean="0"/>
              <a:t>9/14/2020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54181D-6920-4594-9A5D-6CE56DC9F8B2}" type="slidenum">
              <a:rPr lang="en-US" smtClean="0"/>
              <a:t>‹#›</a:t>
            </a:fld>
            <a:endParaRPr lang="en-US"/>
          </a:p>
        </p:txBody>
      </p:sp>
    </p:spTree>
    <p:extLst>
      <p:ext uri="{BB962C8B-B14F-4D97-AF65-F5344CB8AC3E}">
        <p14:creationId xmlns:p14="http://schemas.microsoft.com/office/powerpoint/2010/main" val="3604494899"/>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2EDB8D0-98ED-4B86-9D5F-E61ADC70144D}" type="datetimeFigureOut">
              <a:rPr lang="en-US" smtClean="0"/>
              <a:t>9/14/2020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54181D-6920-4594-9A5D-6CE56DC9F8B2}" type="slidenum">
              <a:rPr lang="en-US" smtClean="0"/>
              <a:t>‹#›</a:t>
            </a:fld>
            <a:endParaRPr lang="en-US"/>
          </a:p>
        </p:txBody>
      </p:sp>
    </p:spTree>
    <p:extLst>
      <p:ext uri="{BB962C8B-B14F-4D97-AF65-F5344CB8AC3E}">
        <p14:creationId xmlns:p14="http://schemas.microsoft.com/office/powerpoint/2010/main" val="39026691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2EDB8D0-98ED-4B86-9D5F-E61ADC70144D}" type="datetimeFigureOut">
              <a:rPr lang="en-US" smtClean="0"/>
              <a:t>9/14/2020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54181D-6920-4594-9A5D-6CE56DC9F8B2}" type="slidenum">
              <a:rPr lang="en-US" smtClean="0"/>
              <a:t>‹#›</a:t>
            </a:fld>
            <a:endParaRPr lang="en-US"/>
          </a:p>
        </p:txBody>
      </p:sp>
    </p:spTree>
    <p:extLst>
      <p:ext uri="{BB962C8B-B14F-4D97-AF65-F5344CB8AC3E}">
        <p14:creationId xmlns:p14="http://schemas.microsoft.com/office/powerpoint/2010/main" val="12608708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8337884" y="457199"/>
            <a:ext cx="3092115" cy="1196671"/>
          </a:xfrm>
        </p:spPr>
        <p:txBody>
          <a:bodyPr anchor="b">
            <a:normAutofit/>
          </a:bodyPr>
          <a:lstStyle>
            <a:lvl1pPr>
              <a:lnSpc>
                <a:spcPct val="100000"/>
              </a:lnSpc>
              <a:defRPr sz="1900" b="1" i="0" cap="all" spc="300" baseline="0">
                <a:solidFill>
                  <a:schemeClr val="accent1"/>
                </a:solidFill>
                <a:latin typeface="+mn-lt"/>
              </a:defRPr>
            </a:lvl1pPr>
          </a:lstStyle>
          <a:p>
            <a:r>
              <a:rPr lang="en-US"/>
              <a:t>Click to edit Master title style</a:t>
            </a:r>
            <a:endParaRPr lang="en-US" dirty="0"/>
          </a:p>
        </p:txBody>
      </p:sp>
      <p:sp>
        <p:nvSpPr>
          <p:cNvPr id="3" name="Content Placeholder 2"/>
          <p:cNvSpPr>
            <a:spLocks noGrp="1"/>
          </p:cNvSpPr>
          <p:nvPr>
            <p:ph idx="1"/>
          </p:nvPr>
        </p:nvSpPr>
        <p:spPr>
          <a:xfrm>
            <a:off x="765051" y="920377"/>
            <a:ext cx="6158418" cy="49851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37885" y="1741336"/>
            <a:ext cx="3092115"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65051" y="6375679"/>
            <a:ext cx="1233355" cy="348462"/>
          </a:xfrm>
        </p:spPr>
        <p:txBody>
          <a:bodyPr/>
          <a:lstStyle/>
          <a:p>
            <a:fld id="{82EDB8D0-98ED-4B86-9D5F-E61ADC70144D}" type="datetimeFigureOut">
              <a:rPr lang="en-US" smtClean="0"/>
              <a:t>9/14/2020</a:t>
            </a:fld>
            <a:endParaRPr lang="en-US"/>
          </a:p>
        </p:txBody>
      </p:sp>
      <p:sp>
        <p:nvSpPr>
          <p:cNvPr id="6" name="Footer Placeholder 5"/>
          <p:cNvSpPr>
            <a:spLocks noGrp="1"/>
          </p:cNvSpPr>
          <p:nvPr>
            <p:ph type="ftr" sz="quarter" idx="11"/>
          </p:nvPr>
        </p:nvSpPr>
        <p:spPr>
          <a:xfrm>
            <a:off x="2103620" y="6375679"/>
            <a:ext cx="3482179" cy="345796"/>
          </a:xfrm>
        </p:spPr>
        <p:txBody>
          <a:bodyPr/>
          <a:lstStyle/>
          <a:p>
            <a:endParaRPr lang="en-US"/>
          </a:p>
        </p:txBody>
      </p:sp>
      <p:sp>
        <p:nvSpPr>
          <p:cNvPr id="7" name="Slide Number Placeholder 6"/>
          <p:cNvSpPr>
            <a:spLocks noGrp="1"/>
          </p:cNvSpPr>
          <p:nvPr>
            <p:ph type="sldNum" sz="quarter" idx="12"/>
          </p:nvPr>
        </p:nvSpPr>
        <p:spPr>
          <a:xfrm>
            <a:off x="5691014" y="6375679"/>
            <a:ext cx="1232456" cy="345796"/>
          </a:xfrm>
        </p:spPr>
        <p:txBody>
          <a:bodyPr/>
          <a:lstStyle/>
          <a:p>
            <a:fld id="{4854181D-6920-4594-9A5D-6CE56DC9F8B2}" type="slidenum">
              <a:rPr lang="en-US" smtClean="0"/>
              <a:t>‹#›</a:t>
            </a:fld>
            <a:endParaRPr lang="en-US"/>
          </a:p>
        </p:txBody>
      </p:sp>
      <p:sp>
        <p:nvSpPr>
          <p:cNvPr id="8" name="Rectangle 7"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180307349"/>
      </p:ext>
    </p:extLst>
  </p:cSld>
  <p:clrMapOvr>
    <a:masterClrMapping/>
  </p:clrMapOvr>
  <p:extLst>
    <p:ext uri="{DCECCB84-F9BA-43D5-87BE-67443E8EF086}">
      <p15:sldGuideLst xmlns:p15="http://schemas.microsoft.com/office/powerpoint/2012/main">
        <p15:guide id="1" orient="horz" pos="69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83464" y="0"/>
            <a:ext cx="7355585"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1"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7883" y="457200"/>
            <a:ext cx="3092117" cy="1196670"/>
          </a:xfrm>
        </p:spPr>
        <p:txBody>
          <a:bodyPr anchor="b">
            <a:normAutofit/>
          </a:bodyPr>
          <a:lstStyle>
            <a:lvl1pPr>
              <a:lnSpc>
                <a:spcPct val="100000"/>
              </a:lnSpc>
              <a:defRPr sz="1900" b="1" i="0" spc="300" baseline="0">
                <a:solidFill>
                  <a:schemeClr val="accent1"/>
                </a:solidFill>
                <a:latin typeface="+mn-lt"/>
              </a:defRPr>
            </a:lvl1pPr>
          </a:lstStyle>
          <a:p>
            <a:r>
              <a:rPr lang="en-US"/>
              <a:t>Click to edit Master title style</a:t>
            </a:r>
            <a:endParaRPr lang="en-US" dirty="0"/>
          </a:p>
        </p:txBody>
      </p:sp>
      <p:sp>
        <p:nvSpPr>
          <p:cNvPr id="4" name="Text Placeholder 3"/>
          <p:cNvSpPr>
            <a:spLocks noGrp="1"/>
          </p:cNvSpPr>
          <p:nvPr>
            <p:ph type="body" sz="half" idx="2"/>
          </p:nvPr>
        </p:nvSpPr>
        <p:spPr>
          <a:xfrm>
            <a:off x="8337883" y="1741336"/>
            <a:ext cx="3092117"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65950" y="6375679"/>
            <a:ext cx="1232456" cy="348462"/>
          </a:xfrm>
        </p:spPr>
        <p:txBody>
          <a:bodyPr/>
          <a:lstStyle/>
          <a:p>
            <a:fld id="{82EDB8D0-98ED-4B86-9D5F-E61ADC70144D}" type="datetimeFigureOut">
              <a:rPr lang="en-US" smtClean="0"/>
              <a:t>9/14/2020</a:t>
            </a:fld>
            <a:endParaRPr lang="en-US"/>
          </a:p>
        </p:txBody>
      </p:sp>
      <p:sp>
        <p:nvSpPr>
          <p:cNvPr id="6" name="Footer Placeholder 5"/>
          <p:cNvSpPr>
            <a:spLocks noGrp="1"/>
          </p:cNvSpPr>
          <p:nvPr>
            <p:ph type="ftr" sz="quarter" idx="11"/>
          </p:nvPr>
        </p:nvSpPr>
        <p:spPr>
          <a:xfrm>
            <a:off x="2103621" y="6375679"/>
            <a:ext cx="3482178" cy="345796"/>
          </a:xfrm>
        </p:spPr>
        <p:txBody>
          <a:bodyPr/>
          <a:lstStyle/>
          <a:p>
            <a:endParaRPr lang="en-US"/>
          </a:p>
        </p:txBody>
      </p:sp>
      <p:sp>
        <p:nvSpPr>
          <p:cNvPr id="7" name="Slide Number Placeholder 6"/>
          <p:cNvSpPr>
            <a:spLocks noGrp="1"/>
          </p:cNvSpPr>
          <p:nvPr>
            <p:ph type="sldNum" sz="quarter" idx="12"/>
          </p:nvPr>
        </p:nvSpPr>
        <p:spPr>
          <a:xfrm>
            <a:off x="5687568" y="6375679"/>
            <a:ext cx="1234440" cy="345796"/>
          </a:xfrm>
        </p:spPr>
        <p:txBody>
          <a:bodyPr/>
          <a:lstStyle/>
          <a:p>
            <a:fld id="{4854181D-6920-4594-9A5D-6CE56DC9F8B2}" type="slidenum">
              <a:rPr lang="en-US" smtClean="0"/>
              <a:t>‹#›</a:t>
            </a:fld>
            <a:endParaRPr lang="en-US"/>
          </a:p>
        </p:txBody>
      </p:sp>
    </p:spTree>
    <p:extLst>
      <p:ext uri="{BB962C8B-B14F-4D97-AF65-F5344CB8AC3E}">
        <p14:creationId xmlns:p14="http://schemas.microsoft.com/office/powerpoint/2010/main" val="33290379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2EDB8D0-98ED-4B86-9D5F-E61ADC70144D}" type="datetimeFigureOut">
              <a:rPr lang="en-US" smtClean="0"/>
              <a:t>9/14/2020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54181D-6920-4594-9A5D-6CE56DC9F8B2}" type="slidenum">
              <a:rPr lang="en-US" smtClean="0"/>
              <a:t>‹#›</a:t>
            </a:fld>
            <a:endParaRPr lang="en-US"/>
          </a:p>
        </p:txBody>
      </p:sp>
    </p:spTree>
    <p:extLst>
      <p:ext uri="{BB962C8B-B14F-4D97-AF65-F5344CB8AC3E}">
        <p14:creationId xmlns:p14="http://schemas.microsoft.com/office/powerpoint/2010/main" val="29280094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66321" y="382386"/>
            <a:ext cx="1492132" cy="560040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57300" y="382385"/>
            <a:ext cx="8392585" cy="560040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2EDB8D0-98ED-4B86-9D5F-E61ADC70144D}" type="datetimeFigureOut">
              <a:rPr lang="en-US" smtClean="0"/>
              <a:t>9/14/2020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54181D-6920-4594-9A5D-6CE56DC9F8B2}" type="slidenum">
              <a:rPr lang="en-US" smtClean="0"/>
              <a:t>‹#›</a:t>
            </a:fld>
            <a:endParaRPr lang="en-US"/>
          </a:p>
        </p:txBody>
      </p:sp>
    </p:spTree>
    <p:extLst>
      <p:ext uri="{BB962C8B-B14F-4D97-AF65-F5344CB8AC3E}">
        <p14:creationId xmlns:p14="http://schemas.microsoft.com/office/powerpoint/2010/main" val="16535860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1678" y="382385"/>
            <a:ext cx="10178322" cy="1492132"/>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251678" y="2286001"/>
            <a:ext cx="10178322" cy="359359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251678" y="6375679"/>
            <a:ext cx="2329722" cy="348462"/>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fld id="{82EDB8D0-98ED-4B86-9D5F-E61ADC70144D}" type="datetimeFigureOut">
              <a:rPr lang="en-US" smtClean="0"/>
              <a:pPr/>
              <a:t>9/14/2020</a:t>
            </a:fld>
            <a:endParaRPr lang="en-US" dirty="0"/>
          </a:p>
        </p:txBody>
      </p:sp>
      <p:sp>
        <p:nvSpPr>
          <p:cNvPr id="5" name="Footer Placeholder 4"/>
          <p:cNvSpPr>
            <a:spLocks noGrp="1"/>
          </p:cNvSpPr>
          <p:nvPr>
            <p:ph type="ftr" sz="quarter" idx="3"/>
          </p:nvPr>
        </p:nvSpPr>
        <p:spPr>
          <a:xfrm>
            <a:off x="4038600" y="6375679"/>
            <a:ext cx="4114800" cy="345796"/>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endParaRPr lang="en-US"/>
          </a:p>
        </p:txBody>
      </p:sp>
      <p:sp>
        <p:nvSpPr>
          <p:cNvPr id="6" name="Slide Number Placeholder 5"/>
          <p:cNvSpPr>
            <a:spLocks noGrp="1"/>
          </p:cNvSpPr>
          <p:nvPr>
            <p:ph type="sldNum" sz="quarter" idx="4"/>
          </p:nvPr>
        </p:nvSpPr>
        <p:spPr>
          <a:xfrm>
            <a:off x="8610601" y="6375679"/>
            <a:ext cx="2819399" cy="345796"/>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4854181D-6920-4594-9A5D-6CE56DC9F8B2}" type="slidenum">
              <a:rPr lang="en-US" smtClean="0"/>
              <a:pPr/>
              <a:t>‹#›</a:t>
            </a:fld>
            <a:endParaRPr lang="en-US"/>
          </a:p>
        </p:txBody>
      </p:sp>
      <p:sp>
        <p:nvSpPr>
          <p:cNvPr id="11" name="Freeform 6" title="Left scallop edge"/>
          <p:cNvSpPr/>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2" name="Rectangle 11" title="right edge border"/>
          <p:cNvSpPr/>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494163136"/>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Lst>
  <p:txStyles>
    <p:titleStyle>
      <a:lvl1pPr algn="l" defTabSz="914400" rtl="0" eaLnBrk="1" latinLnBrk="0" hangingPunct="1">
        <a:lnSpc>
          <a:spcPct val="90000"/>
        </a:lnSpc>
        <a:spcBef>
          <a:spcPct val="0"/>
        </a:spcBef>
        <a:buNone/>
        <a:defRPr sz="5100" kern="1200" cap="all" spc="200" baseline="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92">
          <p15:clr>
            <a:srgbClr val="F26B43"/>
          </p15:clr>
        </p15:guide>
        <p15:guide id="2" pos="7200">
          <p15:clr>
            <a:srgbClr val="F26B43"/>
          </p15:clr>
        </p15:guide>
        <p15:guide id="3" orient="horz" pos="4008">
          <p15:clr>
            <a:srgbClr val="F26B43"/>
          </p15:clr>
        </p15:guide>
        <p15:guide id="4" orient="horz" pos="1440">
          <p15:clr>
            <a:srgbClr val="F26B43"/>
          </p15:clr>
        </p15:guide>
        <p15:guide id="5" orient="horz" pos="3720">
          <p15:clr>
            <a:srgbClr val="F26B43"/>
          </p15:clr>
        </p15:guide>
        <p15:guide id="6" orient="horz" pos="2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4" name="Picture 3">
            <a:extLst>
              <a:ext uri="{FF2B5EF4-FFF2-40B4-BE49-F238E27FC236}">
                <a16:creationId xmlns:a16="http://schemas.microsoft.com/office/drawing/2014/main" id="{159A77FC-7142-491D-BEEC-82B564DDB0C5}"/>
              </a:ext>
            </a:extLst>
          </p:cNvPr>
          <p:cNvPicPr>
            <a:picLocks noChangeAspect="1"/>
          </p:cNvPicPr>
          <p:nvPr/>
        </p:nvPicPr>
        <p:blipFill rotWithShape="1">
          <a:blip r:embed="rId2"/>
          <a:srcRect t="7865" b="7865"/>
          <a:stretch/>
        </p:blipFill>
        <p:spPr>
          <a:xfrm>
            <a:off x="20" y="10"/>
            <a:ext cx="12191980" cy="6857990"/>
          </a:xfrm>
          <a:prstGeom prst="rect">
            <a:avLst/>
          </a:prstGeom>
        </p:spPr>
      </p:pic>
      <p:sp>
        <p:nvSpPr>
          <p:cNvPr id="2" name="Title 1">
            <a:extLst>
              <a:ext uri="{FF2B5EF4-FFF2-40B4-BE49-F238E27FC236}">
                <a16:creationId xmlns:a16="http://schemas.microsoft.com/office/drawing/2014/main" id="{9921906E-0658-4CA8-8861-F08702DF1346}"/>
              </a:ext>
            </a:extLst>
          </p:cNvPr>
          <p:cNvSpPr>
            <a:spLocks noGrp="1"/>
          </p:cNvSpPr>
          <p:nvPr>
            <p:ph type="ctrTitle"/>
          </p:nvPr>
        </p:nvSpPr>
        <p:spPr>
          <a:xfrm>
            <a:off x="477981" y="1122362"/>
            <a:ext cx="4023360" cy="2802219"/>
          </a:xfrm>
        </p:spPr>
        <p:txBody>
          <a:bodyPr anchor="b">
            <a:normAutofit fontScale="90000"/>
          </a:bodyPr>
          <a:lstStyle/>
          <a:p>
            <a:pPr algn="l"/>
            <a:r>
              <a:rPr lang="en-US" sz="4600" dirty="0"/>
              <a:t>Canada and the United States: </a:t>
            </a:r>
            <a:br>
              <a:rPr lang="en-US" sz="4600" dirty="0"/>
            </a:br>
            <a:r>
              <a:rPr lang="en-US" sz="4600" dirty="0"/>
              <a:t>the first centuries</a:t>
            </a:r>
          </a:p>
        </p:txBody>
      </p:sp>
      <p:sp>
        <p:nvSpPr>
          <p:cNvPr id="3" name="Subtitle 2">
            <a:extLst>
              <a:ext uri="{FF2B5EF4-FFF2-40B4-BE49-F238E27FC236}">
                <a16:creationId xmlns:a16="http://schemas.microsoft.com/office/drawing/2014/main" id="{229DE804-10F6-4C5E-B972-77517BA24BFE}"/>
              </a:ext>
            </a:extLst>
          </p:cNvPr>
          <p:cNvSpPr>
            <a:spLocks noGrp="1"/>
          </p:cNvSpPr>
          <p:nvPr>
            <p:ph type="subTitle" idx="1"/>
          </p:nvPr>
        </p:nvSpPr>
        <p:spPr>
          <a:xfrm>
            <a:off x="477980" y="3969352"/>
            <a:ext cx="4023359" cy="1208141"/>
          </a:xfrm>
        </p:spPr>
        <p:txBody>
          <a:bodyPr>
            <a:normAutofit/>
          </a:bodyPr>
          <a:lstStyle/>
          <a:p>
            <a:pPr algn="l"/>
            <a:r>
              <a:rPr lang="en-US"/>
              <a:t>Economic History: Chapter 4</a:t>
            </a:r>
          </a:p>
        </p:txBody>
      </p:sp>
    </p:spTree>
    <p:extLst>
      <p:ext uri="{BB962C8B-B14F-4D97-AF65-F5344CB8AC3E}">
        <p14:creationId xmlns:p14="http://schemas.microsoft.com/office/powerpoint/2010/main" val="1231590887"/>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4" name="Freeform 6">
            <a:extLst>
              <a:ext uri="{FF2B5EF4-FFF2-40B4-BE49-F238E27FC236}">
                <a16:creationId xmlns:a16="http://schemas.microsoft.com/office/drawing/2014/main" id="{7520F84D-966A-41CD-B818-16BF32EF1E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6" name="Rectangle 10">
            <a:extLst>
              <a:ext uri="{FF2B5EF4-FFF2-40B4-BE49-F238E27FC236}">
                <a16:creationId xmlns:a16="http://schemas.microsoft.com/office/drawing/2014/main" id="{57510D23-E323-4577-A8EA-12C6C6019B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28" name="Rectangle 12">
            <a:extLst>
              <a:ext uri="{FF2B5EF4-FFF2-40B4-BE49-F238E27FC236}">
                <a16:creationId xmlns:a16="http://schemas.microsoft.com/office/drawing/2014/main" id="{15384613-A493-4A01-873E-5BD3769D1A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19BCB266-0B33-46F8-823F-D513D727C9D8}"/>
              </a:ext>
            </a:extLst>
          </p:cNvPr>
          <p:cNvSpPr>
            <a:spLocks noGrp="1"/>
          </p:cNvSpPr>
          <p:nvPr>
            <p:ph type="title"/>
          </p:nvPr>
        </p:nvSpPr>
        <p:spPr>
          <a:xfrm>
            <a:off x="804333" y="643467"/>
            <a:ext cx="7558609" cy="4849909"/>
          </a:xfrm>
        </p:spPr>
        <p:txBody>
          <a:bodyPr vert="horz" lIns="91440" tIns="45720" rIns="91440" bIns="45720" rtlCol="0" anchor="b">
            <a:normAutofit/>
          </a:bodyPr>
          <a:lstStyle/>
          <a:p>
            <a:br>
              <a:rPr lang="en-US" sz="5500" spc="800"/>
            </a:br>
            <a:r>
              <a:rPr lang="en-US" sz="5500" spc="800"/>
              <a:t>Prior to early 18th century, records on Canada are scarce</a:t>
            </a:r>
            <a:br>
              <a:rPr lang="en-US" sz="5500" spc="800"/>
            </a:br>
            <a:endParaRPr lang="en-US" sz="5500" spc="800"/>
          </a:p>
        </p:txBody>
      </p:sp>
      <p:sp>
        <p:nvSpPr>
          <p:cNvPr id="30" name="Rectangle 14">
            <a:extLst>
              <a:ext uri="{FF2B5EF4-FFF2-40B4-BE49-F238E27FC236}">
                <a16:creationId xmlns:a16="http://schemas.microsoft.com/office/drawing/2014/main" id="{34336F18-80E9-4DFA-9C2E-3F85614720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83464" cy="6858000"/>
          </a:xfrm>
          <a:prstGeom prst="rect">
            <a:avLst/>
          </a:prstGeom>
          <a:solidFill>
            <a:srgbClr val="17162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1" name="Freeform: Shape 16">
            <a:extLst>
              <a:ext uri="{FF2B5EF4-FFF2-40B4-BE49-F238E27FC236}">
                <a16:creationId xmlns:a16="http://schemas.microsoft.com/office/drawing/2014/main" id="{9D293054-EC89-4CF2-AAEF-B38981E923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9302764" y="0"/>
            <a:ext cx="2889236" cy="6858000"/>
          </a:xfrm>
          <a:custGeom>
            <a:avLst/>
            <a:gdLst>
              <a:gd name="connsiteX0" fmla="*/ 1514461 w 2889236"/>
              <a:gd name="connsiteY0" fmla="*/ 0 h 6858000"/>
              <a:gd name="connsiteX1" fmla="*/ 1291796 w 2889236"/>
              <a:gd name="connsiteY1" fmla="*/ 0 h 6858000"/>
              <a:gd name="connsiteX2" fmla="*/ 1242998 w 2889236"/>
              <a:gd name="connsiteY2" fmla="*/ 0 h 6858000"/>
              <a:gd name="connsiteX3" fmla="*/ 303177 w 2889236"/>
              <a:gd name="connsiteY3" fmla="*/ 0 h 6858000"/>
              <a:gd name="connsiteX4" fmla="*/ 235415 w 2889236"/>
              <a:gd name="connsiteY4" fmla="*/ 0 h 6858000"/>
              <a:gd name="connsiteX5" fmla="*/ 0 w 2889236"/>
              <a:gd name="connsiteY5" fmla="*/ 0 h 6858000"/>
              <a:gd name="connsiteX6" fmla="*/ 0 w 2889236"/>
              <a:gd name="connsiteY6" fmla="*/ 6858000 h 6858000"/>
              <a:gd name="connsiteX7" fmla="*/ 235415 w 2889236"/>
              <a:gd name="connsiteY7" fmla="*/ 6858000 h 6858000"/>
              <a:gd name="connsiteX8" fmla="*/ 303177 w 2889236"/>
              <a:gd name="connsiteY8" fmla="*/ 6858000 h 6858000"/>
              <a:gd name="connsiteX9" fmla="*/ 1242998 w 2889236"/>
              <a:gd name="connsiteY9" fmla="*/ 6858000 h 6858000"/>
              <a:gd name="connsiteX10" fmla="*/ 1291795 w 2889236"/>
              <a:gd name="connsiteY10" fmla="*/ 6858000 h 6858000"/>
              <a:gd name="connsiteX11" fmla="*/ 1514461 w 2889236"/>
              <a:gd name="connsiteY11" fmla="*/ 6858000 h 6858000"/>
              <a:gd name="connsiteX12" fmla="*/ 1541448 w 2889236"/>
              <a:gd name="connsiteY12" fmla="*/ 6770688 h 6858000"/>
              <a:gd name="connsiteX13" fmla="*/ 1566848 w 2889236"/>
              <a:gd name="connsiteY13" fmla="*/ 6683375 h 6858000"/>
              <a:gd name="connsiteX14" fmla="*/ 1592248 w 2889236"/>
              <a:gd name="connsiteY14" fmla="*/ 6594475 h 6858000"/>
              <a:gd name="connsiteX15" fmla="*/ 1614473 w 2889236"/>
              <a:gd name="connsiteY15" fmla="*/ 6503988 h 6858000"/>
              <a:gd name="connsiteX16" fmla="*/ 1641461 w 2889236"/>
              <a:gd name="connsiteY16" fmla="*/ 6416675 h 6858000"/>
              <a:gd name="connsiteX17" fmla="*/ 1670036 w 2889236"/>
              <a:gd name="connsiteY17" fmla="*/ 6332538 h 6858000"/>
              <a:gd name="connsiteX18" fmla="*/ 1706548 w 2889236"/>
              <a:gd name="connsiteY18" fmla="*/ 6253163 h 6858000"/>
              <a:gd name="connsiteX19" fmla="*/ 1749411 w 2889236"/>
              <a:gd name="connsiteY19" fmla="*/ 6180138 h 6858000"/>
              <a:gd name="connsiteX20" fmla="*/ 1797036 w 2889236"/>
              <a:gd name="connsiteY20" fmla="*/ 6118225 h 6858000"/>
              <a:gd name="connsiteX21" fmla="*/ 1849423 w 2889236"/>
              <a:gd name="connsiteY21" fmla="*/ 6059488 h 6858000"/>
              <a:gd name="connsiteX22" fmla="*/ 1909748 w 2889236"/>
              <a:gd name="connsiteY22" fmla="*/ 6005513 h 6858000"/>
              <a:gd name="connsiteX23" fmla="*/ 1973248 w 2889236"/>
              <a:gd name="connsiteY23" fmla="*/ 5951538 h 6858000"/>
              <a:gd name="connsiteX24" fmla="*/ 2039923 w 2889236"/>
              <a:gd name="connsiteY24" fmla="*/ 5900738 h 6858000"/>
              <a:gd name="connsiteX25" fmla="*/ 2106598 w 2889236"/>
              <a:gd name="connsiteY25" fmla="*/ 5849938 h 6858000"/>
              <a:gd name="connsiteX26" fmla="*/ 2174861 w 2889236"/>
              <a:gd name="connsiteY26" fmla="*/ 5797550 h 6858000"/>
              <a:gd name="connsiteX27" fmla="*/ 2239948 w 2889236"/>
              <a:gd name="connsiteY27" fmla="*/ 5746750 h 6858000"/>
              <a:gd name="connsiteX28" fmla="*/ 2301861 w 2889236"/>
              <a:gd name="connsiteY28" fmla="*/ 5692775 h 6858000"/>
              <a:gd name="connsiteX29" fmla="*/ 2359011 w 2889236"/>
              <a:gd name="connsiteY29" fmla="*/ 5634038 h 6858000"/>
              <a:gd name="connsiteX30" fmla="*/ 2411398 w 2889236"/>
              <a:gd name="connsiteY30" fmla="*/ 5575300 h 6858000"/>
              <a:gd name="connsiteX31" fmla="*/ 2454261 w 2889236"/>
              <a:gd name="connsiteY31" fmla="*/ 5511800 h 6858000"/>
              <a:gd name="connsiteX32" fmla="*/ 2490773 w 2889236"/>
              <a:gd name="connsiteY32" fmla="*/ 5440363 h 6858000"/>
              <a:gd name="connsiteX33" fmla="*/ 2512998 w 2889236"/>
              <a:gd name="connsiteY33" fmla="*/ 5370513 h 6858000"/>
              <a:gd name="connsiteX34" fmla="*/ 2527286 w 2889236"/>
              <a:gd name="connsiteY34" fmla="*/ 5292725 h 6858000"/>
              <a:gd name="connsiteX35" fmla="*/ 2533636 w 2889236"/>
              <a:gd name="connsiteY35" fmla="*/ 5216525 h 6858000"/>
              <a:gd name="connsiteX36" fmla="*/ 2532048 w 2889236"/>
              <a:gd name="connsiteY36" fmla="*/ 5135563 h 6858000"/>
              <a:gd name="connsiteX37" fmla="*/ 2525698 w 2889236"/>
              <a:gd name="connsiteY37" fmla="*/ 5054600 h 6858000"/>
              <a:gd name="connsiteX38" fmla="*/ 2517761 w 2889236"/>
              <a:gd name="connsiteY38" fmla="*/ 4970463 h 6858000"/>
              <a:gd name="connsiteX39" fmla="*/ 2506648 w 2889236"/>
              <a:gd name="connsiteY39" fmla="*/ 4886325 h 6858000"/>
              <a:gd name="connsiteX40" fmla="*/ 2493948 w 2889236"/>
              <a:gd name="connsiteY40" fmla="*/ 4802188 h 6858000"/>
              <a:gd name="connsiteX41" fmla="*/ 2484423 w 2889236"/>
              <a:gd name="connsiteY41" fmla="*/ 4718050 h 6858000"/>
              <a:gd name="connsiteX42" fmla="*/ 2478073 w 2889236"/>
              <a:gd name="connsiteY42" fmla="*/ 4633913 h 6858000"/>
              <a:gd name="connsiteX43" fmla="*/ 2473311 w 2889236"/>
              <a:gd name="connsiteY43" fmla="*/ 4552950 h 6858000"/>
              <a:gd name="connsiteX44" fmla="*/ 2478073 w 2889236"/>
              <a:gd name="connsiteY44" fmla="*/ 4473575 h 6858000"/>
              <a:gd name="connsiteX45" fmla="*/ 2487598 w 2889236"/>
              <a:gd name="connsiteY45" fmla="*/ 4395788 h 6858000"/>
              <a:gd name="connsiteX46" fmla="*/ 2508236 w 2889236"/>
              <a:gd name="connsiteY46" fmla="*/ 4314825 h 6858000"/>
              <a:gd name="connsiteX47" fmla="*/ 2539986 w 2889236"/>
              <a:gd name="connsiteY47" fmla="*/ 4235450 h 6858000"/>
              <a:gd name="connsiteX48" fmla="*/ 2578086 w 2889236"/>
              <a:gd name="connsiteY48" fmla="*/ 4156075 h 6858000"/>
              <a:gd name="connsiteX49" fmla="*/ 2620948 w 2889236"/>
              <a:gd name="connsiteY49" fmla="*/ 4076700 h 6858000"/>
              <a:gd name="connsiteX50" fmla="*/ 2665398 w 2889236"/>
              <a:gd name="connsiteY50" fmla="*/ 3998913 h 6858000"/>
              <a:gd name="connsiteX51" fmla="*/ 2713024 w 2889236"/>
              <a:gd name="connsiteY51" fmla="*/ 3919538 h 6858000"/>
              <a:gd name="connsiteX52" fmla="*/ 2755886 w 2889236"/>
              <a:gd name="connsiteY52" fmla="*/ 3840163 h 6858000"/>
              <a:gd name="connsiteX53" fmla="*/ 2798748 w 2889236"/>
              <a:gd name="connsiteY53" fmla="*/ 3759200 h 6858000"/>
              <a:gd name="connsiteX54" fmla="*/ 2835261 w 2889236"/>
              <a:gd name="connsiteY54" fmla="*/ 3678238 h 6858000"/>
              <a:gd name="connsiteX55" fmla="*/ 2863836 w 2889236"/>
              <a:gd name="connsiteY55" fmla="*/ 3597275 h 6858000"/>
              <a:gd name="connsiteX56" fmla="*/ 2879711 w 2889236"/>
              <a:gd name="connsiteY56" fmla="*/ 3514725 h 6858000"/>
              <a:gd name="connsiteX57" fmla="*/ 2889236 w 2889236"/>
              <a:gd name="connsiteY57" fmla="*/ 3429000 h 6858000"/>
              <a:gd name="connsiteX58" fmla="*/ 2879711 w 2889236"/>
              <a:gd name="connsiteY58" fmla="*/ 3343275 h 6858000"/>
              <a:gd name="connsiteX59" fmla="*/ 2863836 w 2889236"/>
              <a:gd name="connsiteY59" fmla="*/ 3260725 h 6858000"/>
              <a:gd name="connsiteX60" fmla="*/ 2835261 w 2889236"/>
              <a:gd name="connsiteY60" fmla="*/ 3179763 h 6858000"/>
              <a:gd name="connsiteX61" fmla="*/ 2798748 w 2889236"/>
              <a:gd name="connsiteY61" fmla="*/ 3098800 h 6858000"/>
              <a:gd name="connsiteX62" fmla="*/ 2755886 w 2889236"/>
              <a:gd name="connsiteY62" fmla="*/ 3017838 h 6858000"/>
              <a:gd name="connsiteX63" fmla="*/ 2713024 w 2889236"/>
              <a:gd name="connsiteY63" fmla="*/ 2938463 h 6858000"/>
              <a:gd name="connsiteX64" fmla="*/ 2665398 w 2889236"/>
              <a:gd name="connsiteY64" fmla="*/ 2859088 h 6858000"/>
              <a:gd name="connsiteX65" fmla="*/ 2620948 w 2889236"/>
              <a:gd name="connsiteY65" fmla="*/ 2781300 h 6858000"/>
              <a:gd name="connsiteX66" fmla="*/ 2578086 w 2889236"/>
              <a:gd name="connsiteY66" fmla="*/ 2701925 h 6858000"/>
              <a:gd name="connsiteX67" fmla="*/ 2539986 w 2889236"/>
              <a:gd name="connsiteY67" fmla="*/ 2622550 h 6858000"/>
              <a:gd name="connsiteX68" fmla="*/ 2508236 w 2889236"/>
              <a:gd name="connsiteY68" fmla="*/ 2543175 h 6858000"/>
              <a:gd name="connsiteX69" fmla="*/ 2487598 w 2889236"/>
              <a:gd name="connsiteY69" fmla="*/ 2462213 h 6858000"/>
              <a:gd name="connsiteX70" fmla="*/ 2478073 w 2889236"/>
              <a:gd name="connsiteY70" fmla="*/ 2384425 h 6858000"/>
              <a:gd name="connsiteX71" fmla="*/ 2473311 w 2889236"/>
              <a:gd name="connsiteY71" fmla="*/ 2305050 h 6858000"/>
              <a:gd name="connsiteX72" fmla="*/ 2478073 w 2889236"/>
              <a:gd name="connsiteY72" fmla="*/ 2224088 h 6858000"/>
              <a:gd name="connsiteX73" fmla="*/ 2484423 w 2889236"/>
              <a:gd name="connsiteY73" fmla="*/ 2139950 h 6858000"/>
              <a:gd name="connsiteX74" fmla="*/ 2493948 w 2889236"/>
              <a:gd name="connsiteY74" fmla="*/ 2055813 h 6858000"/>
              <a:gd name="connsiteX75" fmla="*/ 2506648 w 2889236"/>
              <a:gd name="connsiteY75" fmla="*/ 1971675 h 6858000"/>
              <a:gd name="connsiteX76" fmla="*/ 2517761 w 2889236"/>
              <a:gd name="connsiteY76" fmla="*/ 1887538 h 6858000"/>
              <a:gd name="connsiteX77" fmla="*/ 2525698 w 2889236"/>
              <a:gd name="connsiteY77" fmla="*/ 1803400 h 6858000"/>
              <a:gd name="connsiteX78" fmla="*/ 2532048 w 2889236"/>
              <a:gd name="connsiteY78" fmla="*/ 1722438 h 6858000"/>
              <a:gd name="connsiteX79" fmla="*/ 2533636 w 2889236"/>
              <a:gd name="connsiteY79" fmla="*/ 1641475 h 6858000"/>
              <a:gd name="connsiteX80" fmla="*/ 2527286 w 2889236"/>
              <a:gd name="connsiteY80" fmla="*/ 1565275 h 6858000"/>
              <a:gd name="connsiteX81" fmla="*/ 2512998 w 2889236"/>
              <a:gd name="connsiteY81" fmla="*/ 1487488 h 6858000"/>
              <a:gd name="connsiteX82" fmla="*/ 2490773 w 2889236"/>
              <a:gd name="connsiteY82" fmla="*/ 1417638 h 6858000"/>
              <a:gd name="connsiteX83" fmla="*/ 2454261 w 2889236"/>
              <a:gd name="connsiteY83" fmla="*/ 1346200 h 6858000"/>
              <a:gd name="connsiteX84" fmla="*/ 2411398 w 2889236"/>
              <a:gd name="connsiteY84" fmla="*/ 1282700 h 6858000"/>
              <a:gd name="connsiteX85" fmla="*/ 2359011 w 2889236"/>
              <a:gd name="connsiteY85" fmla="*/ 1223963 h 6858000"/>
              <a:gd name="connsiteX86" fmla="*/ 2301861 w 2889236"/>
              <a:gd name="connsiteY86" fmla="*/ 1165225 h 6858000"/>
              <a:gd name="connsiteX87" fmla="*/ 2239948 w 2889236"/>
              <a:gd name="connsiteY87" fmla="*/ 1111250 h 6858000"/>
              <a:gd name="connsiteX88" fmla="*/ 2174861 w 2889236"/>
              <a:gd name="connsiteY88" fmla="*/ 1060450 h 6858000"/>
              <a:gd name="connsiteX89" fmla="*/ 2106598 w 2889236"/>
              <a:gd name="connsiteY89" fmla="*/ 1008063 h 6858000"/>
              <a:gd name="connsiteX90" fmla="*/ 2039923 w 2889236"/>
              <a:gd name="connsiteY90" fmla="*/ 957263 h 6858000"/>
              <a:gd name="connsiteX91" fmla="*/ 1973248 w 2889236"/>
              <a:gd name="connsiteY91" fmla="*/ 906463 h 6858000"/>
              <a:gd name="connsiteX92" fmla="*/ 1909748 w 2889236"/>
              <a:gd name="connsiteY92" fmla="*/ 852488 h 6858000"/>
              <a:gd name="connsiteX93" fmla="*/ 1849423 w 2889236"/>
              <a:gd name="connsiteY93" fmla="*/ 798513 h 6858000"/>
              <a:gd name="connsiteX94" fmla="*/ 1797036 w 2889236"/>
              <a:gd name="connsiteY94" fmla="*/ 739775 h 6858000"/>
              <a:gd name="connsiteX95" fmla="*/ 1749411 w 2889236"/>
              <a:gd name="connsiteY95" fmla="*/ 677863 h 6858000"/>
              <a:gd name="connsiteX96" fmla="*/ 1706548 w 2889236"/>
              <a:gd name="connsiteY96" fmla="*/ 604838 h 6858000"/>
              <a:gd name="connsiteX97" fmla="*/ 1670036 w 2889236"/>
              <a:gd name="connsiteY97" fmla="*/ 525463 h 6858000"/>
              <a:gd name="connsiteX98" fmla="*/ 1641461 w 2889236"/>
              <a:gd name="connsiteY98" fmla="*/ 441325 h 6858000"/>
              <a:gd name="connsiteX99" fmla="*/ 1614473 w 2889236"/>
              <a:gd name="connsiteY99" fmla="*/ 354013 h 6858000"/>
              <a:gd name="connsiteX100" fmla="*/ 1592248 w 2889236"/>
              <a:gd name="connsiteY100" fmla="*/ 263525 h 6858000"/>
              <a:gd name="connsiteX101" fmla="*/ 1566848 w 2889236"/>
              <a:gd name="connsiteY101" fmla="*/ 174625 h 6858000"/>
              <a:gd name="connsiteX102" fmla="*/ 1541448 w 2889236"/>
              <a:gd name="connsiteY102" fmla="*/ 873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2889236" h="6858000">
                <a:moveTo>
                  <a:pt x="1514461" y="0"/>
                </a:moveTo>
                <a:lnTo>
                  <a:pt x="1291796" y="0"/>
                </a:lnTo>
                <a:lnTo>
                  <a:pt x="1242998" y="0"/>
                </a:lnTo>
                <a:lnTo>
                  <a:pt x="303177" y="0"/>
                </a:lnTo>
                <a:lnTo>
                  <a:pt x="235415" y="0"/>
                </a:lnTo>
                <a:lnTo>
                  <a:pt x="0" y="0"/>
                </a:lnTo>
                <a:lnTo>
                  <a:pt x="0" y="6858000"/>
                </a:lnTo>
                <a:lnTo>
                  <a:pt x="235415" y="6858000"/>
                </a:lnTo>
                <a:lnTo>
                  <a:pt x="303177" y="6858000"/>
                </a:lnTo>
                <a:lnTo>
                  <a:pt x="1242998" y="6858000"/>
                </a:lnTo>
                <a:lnTo>
                  <a:pt x="1291795" y="6858000"/>
                </a:lnTo>
                <a:lnTo>
                  <a:pt x="1514461" y="6858000"/>
                </a:lnTo>
                <a:lnTo>
                  <a:pt x="1541448" y="6770688"/>
                </a:lnTo>
                <a:lnTo>
                  <a:pt x="1566848" y="6683375"/>
                </a:lnTo>
                <a:lnTo>
                  <a:pt x="1592248" y="6594475"/>
                </a:lnTo>
                <a:lnTo>
                  <a:pt x="1614473" y="6503988"/>
                </a:lnTo>
                <a:lnTo>
                  <a:pt x="1641461" y="6416675"/>
                </a:lnTo>
                <a:lnTo>
                  <a:pt x="1670036" y="6332538"/>
                </a:lnTo>
                <a:lnTo>
                  <a:pt x="1706548" y="6253163"/>
                </a:lnTo>
                <a:lnTo>
                  <a:pt x="1749411" y="6180138"/>
                </a:lnTo>
                <a:lnTo>
                  <a:pt x="1797036" y="6118225"/>
                </a:lnTo>
                <a:lnTo>
                  <a:pt x="1849423" y="6059488"/>
                </a:lnTo>
                <a:lnTo>
                  <a:pt x="1909748" y="6005513"/>
                </a:lnTo>
                <a:lnTo>
                  <a:pt x="1973248" y="5951538"/>
                </a:lnTo>
                <a:lnTo>
                  <a:pt x="2039923" y="5900738"/>
                </a:lnTo>
                <a:lnTo>
                  <a:pt x="2106598" y="5849938"/>
                </a:lnTo>
                <a:lnTo>
                  <a:pt x="2174861" y="5797550"/>
                </a:lnTo>
                <a:lnTo>
                  <a:pt x="2239948" y="5746750"/>
                </a:lnTo>
                <a:lnTo>
                  <a:pt x="2301861" y="5692775"/>
                </a:lnTo>
                <a:lnTo>
                  <a:pt x="2359011" y="5634038"/>
                </a:lnTo>
                <a:lnTo>
                  <a:pt x="2411398" y="5575300"/>
                </a:lnTo>
                <a:lnTo>
                  <a:pt x="2454261" y="5511800"/>
                </a:lnTo>
                <a:lnTo>
                  <a:pt x="2490773" y="5440363"/>
                </a:lnTo>
                <a:lnTo>
                  <a:pt x="2512998" y="5370513"/>
                </a:lnTo>
                <a:lnTo>
                  <a:pt x="2527286" y="5292725"/>
                </a:lnTo>
                <a:lnTo>
                  <a:pt x="2533636" y="5216525"/>
                </a:lnTo>
                <a:lnTo>
                  <a:pt x="2532048" y="5135563"/>
                </a:lnTo>
                <a:lnTo>
                  <a:pt x="2525698" y="5054600"/>
                </a:lnTo>
                <a:lnTo>
                  <a:pt x="2517761" y="4970463"/>
                </a:lnTo>
                <a:lnTo>
                  <a:pt x="2506648" y="4886325"/>
                </a:lnTo>
                <a:lnTo>
                  <a:pt x="2493948" y="4802188"/>
                </a:lnTo>
                <a:lnTo>
                  <a:pt x="2484423" y="4718050"/>
                </a:lnTo>
                <a:lnTo>
                  <a:pt x="2478073" y="4633913"/>
                </a:lnTo>
                <a:lnTo>
                  <a:pt x="2473311" y="4552950"/>
                </a:lnTo>
                <a:lnTo>
                  <a:pt x="2478073" y="4473575"/>
                </a:lnTo>
                <a:lnTo>
                  <a:pt x="2487598" y="4395788"/>
                </a:lnTo>
                <a:lnTo>
                  <a:pt x="2508236" y="4314825"/>
                </a:lnTo>
                <a:lnTo>
                  <a:pt x="2539986" y="4235450"/>
                </a:lnTo>
                <a:lnTo>
                  <a:pt x="2578086" y="4156075"/>
                </a:lnTo>
                <a:lnTo>
                  <a:pt x="2620948" y="4076700"/>
                </a:lnTo>
                <a:lnTo>
                  <a:pt x="2665398" y="3998913"/>
                </a:lnTo>
                <a:lnTo>
                  <a:pt x="2713024" y="3919538"/>
                </a:lnTo>
                <a:lnTo>
                  <a:pt x="2755886" y="3840163"/>
                </a:lnTo>
                <a:lnTo>
                  <a:pt x="2798748" y="3759200"/>
                </a:lnTo>
                <a:lnTo>
                  <a:pt x="2835261" y="3678238"/>
                </a:lnTo>
                <a:lnTo>
                  <a:pt x="2863836" y="3597275"/>
                </a:lnTo>
                <a:lnTo>
                  <a:pt x="2879711" y="3514725"/>
                </a:lnTo>
                <a:lnTo>
                  <a:pt x="2889236" y="3429000"/>
                </a:lnTo>
                <a:lnTo>
                  <a:pt x="2879711" y="3343275"/>
                </a:lnTo>
                <a:lnTo>
                  <a:pt x="2863836" y="3260725"/>
                </a:lnTo>
                <a:lnTo>
                  <a:pt x="2835261" y="3179763"/>
                </a:lnTo>
                <a:lnTo>
                  <a:pt x="2798748" y="3098800"/>
                </a:lnTo>
                <a:lnTo>
                  <a:pt x="2755886" y="3017838"/>
                </a:lnTo>
                <a:lnTo>
                  <a:pt x="2713024" y="2938463"/>
                </a:lnTo>
                <a:lnTo>
                  <a:pt x="2665398" y="2859088"/>
                </a:lnTo>
                <a:lnTo>
                  <a:pt x="2620948" y="2781300"/>
                </a:lnTo>
                <a:lnTo>
                  <a:pt x="2578086" y="2701925"/>
                </a:lnTo>
                <a:lnTo>
                  <a:pt x="2539986" y="2622550"/>
                </a:lnTo>
                <a:lnTo>
                  <a:pt x="2508236" y="2543175"/>
                </a:lnTo>
                <a:lnTo>
                  <a:pt x="2487598" y="2462213"/>
                </a:lnTo>
                <a:lnTo>
                  <a:pt x="2478073" y="2384425"/>
                </a:lnTo>
                <a:lnTo>
                  <a:pt x="2473311" y="2305050"/>
                </a:lnTo>
                <a:lnTo>
                  <a:pt x="2478073" y="2224088"/>
                </a:lnTo>
                <a:lnTo>
                  <a:pt x="2484423" y="2139950"/>
                </a:lnTo>
                <a:lnTo>
                  <a:pt x="2493948" y="2055813"/>
                </a:lnTo>
                <a:lnTo>
                  <a:pt x="2506648" y="1971675"/>
                </a:lnTo>
                <a:lnTo>
                  <a:pt x="2517761" y="1887538"/>
                </a:lnTo>
                <a:lnTo>
                  <a:pt x="2525698" y="1803400"/>
                </a:lnTo>
                <a:lnTo>
                  <a:pt x="2532048" y="1722438"/>
                </a:lnTo>
                <a:lnTo>
                  <a:pt x="2533636" y="1641475"/>
                </a:lnTo>
                <a:lnTo>
                  <a:pt x="2527286" y="1565275"/>
                </a:lnTo>
                <a:lnTo>
                  <a:pt x="2512998" y="1487488"/>
                </a:lnTo>
                <a:lnTo>
                  <a:pt x="2490773" y="1417638"/>
                </a:lnTo>
                <a:lnTo>
                  <a:pt x="2454261" y="1346200"/>
                </a:lnTo>
                <a:lnTo>
                  <a:pt x="2411398" y="1282700"/>
                </a:lnTo>
                <a:lnTo>
                  <a:pt x="2359011" y="1223963"/>
                </a:lnTo>
                <a:lnTo>
                  <a:pt x="2301861" y="1165225"/>
                </a:lnTo>
                <a:lnTo>
                  <a:pt x="2239948" y="1111250"/>
                </a:lnTo>
                <a:lnTo>
                  <a:pt x="2174861" y="1060450"/>
                </a:lnTo>
                <a:lnTo>
                  <a:pt x="2106598" y="1008063"/>
                </a:lnTo>
                <a:lnTo>
                  <a:pt x="2039923" y="957263"/>
                </a:lnTo>
                <a:lnTo>
                  <a:pt x="1973248" y="906463"/>
                </a:lnTo>
                <a:lnTo>
                  <a:pt x="1909748" y="852488"/>
                </a:lnTo>
                <a:lnTo>
                  <a:pt x="1849423" y="798513"/>
                </a:lnTo>
                <a:lnTo>
                  <a:pt x="1797036" y="739775"/>
                </a:lnTo>
                <a:lnTo>
                  <a:pt x="1749411" y="677863"/>
                </a:lnTo>
                <a:lnTo>
                  <a:pt x="1706548" y="604838"/>
                </a:lnTo>
                <a:lnTo>
                  <a:pt x="1670036" y="525463"/>
                </a:lnTo>
                <a:lnTo>
                  <a:pt x="1641461" y="441325"/>
                </a:lnTo>
                <a:lnTo>
                  <a:pt x="1614473" y="354013"/>
                </a:lnTo>
                <a:lnTo>
                  <a:pt x="1592248" y="263525"/>
                </a:lnTo>
                <a:lnTo>
                  <a:pt x="1566848" y="174625"/>
                </a:lnTo>
                <a:lnTo>
                  <a:pt x="1541448" y="87313"/>
                </a:lnTo>
                <a:close/>
              </a:path>
            </a:pathLst>
          </a:custGeom>
          <a:solidFill>
            <a:srgbClr val="171624"/>
          </a:solidFill>
          <a:ln w="0">
            <a:noFill/>
            <a:prstDash val="solid"/>
            <a:round/>
            <a:headEnd/>
            <a:tailEnd/>
          </a:ln>
        </p:spPr>
      </p:sp>
    </p:spTree>
    <p:extLst>
      <p:ext uri="{BB962C8B-B14F-4D97-AF65-F5344CB8AC3E}">
        <p14:creationId xmlns:p14="http://schemas.microsoft.com/office/powerpoint/2010/main" val="2230228408"/>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 name="Freeform 6">
            <a:extLst>
              <a:ext uri="{FF2B5EF4-FFF2-40B4-BE49-F238E27FC236}">
                <a16:creationId xmlns:a16="http://schemas.microsoft.com/office/drawing/2014/main" id="{7520F84D-966A-41CD-B818-16BF32EF1E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9" name="Rectangle 8">
            <a:extLst>
              <a:ext uri="{FF2B5EF4-FFF2-40B4-BE49-F238E27FC236}">
                <a16:creationId xmlns:a16="http://schemas.microsoft.com/office/drawing/2014/main" id="{57510D23-E323-4577-A8EA-12C6C6019B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11" name="Rectangle 10">
            <a:extLst>
              <a:ext uri="{FF2B5EF4-FFF2-40B4-BE49-F238E27FC236}">
                <a16:creationId xmlns:a16="http://schemas.microsoft.com/office/drawing/2014/main" id="{AB4FFECA-0832-4FE3-B587-054A0F2D80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EEC14E3-5F7C-461D-A36C-6ED5FF8BF8B7}"/>
              </a:ext>
            </a:extLst>
          </p:cNvPr>
          <p:cNvSpPr>
            <a:spLocks noGrp="1"/>
          </p:cNvSpPr>
          <p:nvPr>
            <p:ph type="title"/>
          </p:nvPr>
        </p:nvSpPr>
        <p:spPr>
          <a:xfrm>
            <a:off x="1580257" y="864911"/>
            <a:ext cx="9031484" cy="3467282"/>
          </a:xfrm>
        </p:spPr>
        <p:txBody>
          <a:bodyPr vert="horz" lIns="91440" tIns="45720" rIns="91440" bIns="45720" rtlCol="0" anchor="b">
            <a:normAutofit/>
          </a:bodyPr>
          <a:lstStyle/>
          <a:p>
            <a:pPr algn="ctr"/>
            <a:r>
              <a:rPr lang="en-US" sz="6200" spc="800"/>
              <a:t>So what do we know about Canada before then?</a:t>
            </a:r>
          </a:p>
        </p:txBody>
      </p:sp>
      <p:sp>
        <p:nvSpPr>
          <p:cNvPr id="13" name="Freeform: Shape 12">
            <a:extLst>
              <a:ext uri="{FF2B5EF4-FFF2-40B4-BE49-F238E27FC236}">
                <a16:creationId xmlns:a16="http://schemas.microsoft.com/office/drawing/2014/main" id="{C65858E6-5C0F-4AAE-A1AC-29BA07FFEE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070707"/>
            <a:ext cx="12192000" cy="1787292"/>
          </a:xfrm>
          <a:custGeom>
            <a:avLst/>
            <a:gdLst>
              <a:gd name="connsiteX0" fmla="*/ 619389 w 12192000"/>
              <a:gd name="connsiteY0" fmla="*/ 0 h 1787292"/>
              <a:gd name="connsiteX1" fmla="*/ 687652 w 12192000"/>
              <a:gd name="connsiteY1" fmla="*/ 3175 h 1787292"/>
              <a:gd name="connsiteX2" fmla="*/ 747977 w 12192000"/>
              <a:gd name="connsiteY2" fmla="*/ 9525 h 1787292"/>
              <a:gd name="connsiteX3" fmla="*/ 800364 w 12192000"/>
              <a:gd name="connsiteY3" fmla="*/ 20637 h 1787292"/>
              <a:gd name="connsiteX4" fmla="*/ 846402 w 12192000"/>
              <a:gd name="connsiteY4" fmla="*/ 36512 h 1787292"/>
              <a:gd name="connsiteX5" fmla="*/ 887677 w 12192000"/>
              <a:gd name="connsiteY5" fmla="*/ 52387 h 1787292"/>
              <a:gd name="connsiteX6" fmla="*/ 924189 w 12192000"/>
              <a:gd name="connsiteY6" fmla="*/ 68262 h 1787292"/>
              <a:gd name="connsiteX7" fmla="*/ 962289 w 12192000"/>
              <a:gd name="connsiteY7" fmla="*/ 87312 h 1787292"/>
              <a:gd name="connsiteX8" fmla="*/ 1000389 w 12192000"/>
              <a:gd name="connsiteY8" fmla="*/ 106362 h 1787292"/>
              <a:gd name="connsiteX9" fmla="*/ 1036902 w 12192000"/>
              <a:gd name="connsiteY9" fmla="*/ 125412 h 1787292"/>
              <a:gd name="connsiteX10" fmla="*/ 1078177 w 12192000"/>
              <a:gd name="connsiteY10" fmla="*/ 141287 h 1787292"/>
              <a:gd name="connsiteX11" fmla="*/ 1124214 w 12192000"/>
              <a:gd name="connsiteY11" fmla="*/ 155575 h 1787292"/>
              <a:gd name="connsiteX12" fmla="*/ 1176602 w 12192000"/>
              <a:gd name="connsiteY12" fmla="*/ 166687 h 1787292"/>
              <a:gd name="connsiteX13" fmla="*/ 1236927 w 12192000"/>
              <a:gd name="connsiteY13" fmla="*/ 174625 h 1787292"/>
              <a:gd name="connsiteX14" fmla="*/ 1305189 w 12192000"/>
              <a:gd name="connsiteY14" fmla="*/ 176212 h 1787292"/>
              <a:gd name="connsiteX15" fmla="*/ 1373452 w 12192000"/>
              <a:gd name="connsiteY15" fmla="*/ 174625 h 1787292"/>
              <a:gd name="connsiteX16" fmla="*/ 1433777 w 12192000"/>
              <a:gd name="connsiteY16" fmla="*/ 166687 h 1787292"/>
              <a:gd name="connsiteX17" fmla="*/ 1486164 w 12192000"/>
              <a:gd name="connsiteY17" fmla="*/ 155575 h 1787292"/>
              <a:gd name="connsiteX18" fmla="*/ 1532202 w 12192000"/>
              <a:gd name="connsiteY18" fmla="*/ 141287 h 1787292"/>
              <a:gd name="connsiteX19" fmla="*/ 1573477 w 12192000"/>
              <a:gd name="connsiteY19" fmla="*/ 125412 h 1787292"/>
              <a:gd name="connsiteX20" fmla="*/ 1609989 w 12192000"/>
              <a:gd name="connsiteY20" fmla="*/ 106362 h 1787292"/>
              <a:gd name="connsiteX21" fmla="*/ 1648089 w 12192000"/>
              <a:gd name="connsiteY21" fmla="*/ 87312 h 1787292"/>
              <a:gd name="connsiteX22" fmla="*/ 1686189 w 12192000"/>
              <a:gd name="connsiteY22" fmla="*/ 68262 h 1787292"/>
              <a:gd name="connsiteX23" fmla="*/ 1722702 w 12192000"/>
              <a:gd name="connsiteY23" fmla="*/ 52387 h 1787292"/>
              <a:gd name="connsiteX24" fmla="*/ 1763977 w 12192000"/>
              <a:gd name="connsiteY24" fmla="*/ 36512 h 1787292"/>
              <a:gd name="connsiteX25" fmla="*/ 1810014 w 12192000"/>
              <a:gd name="connsiteY25" fmla="*/ 20637 h 1787292"/>
              <a:gd name="connsiteX26" fmla="*/ 1862402 w 12192000"/>
              <a:gd name="connsiteY26" fmla="*/ 9525 h 1787292"/>
              <a:gd name="connsiteX27" fmla="*/ 1922727 w 12192000"/>
              <a:gd name="connsiteY27" fmla="*/ 3175 h 1787292"/>
              <a:gd name="connsiteX28" fmla="*/ 1990989 w 12192000"/>
              <a:gd name="connsiteY28" fmla="*/ 0 h 1787292"/>
              <a:gd name="connsiteX29" fmla="*/ 2059252 w 12192000"/>
              <a:gd name="connsiteY29" fmla="*/ 3175 h 1787292"/>
              <a:gd name="connsiteX30" fmla="*/ 2119577 w 12192000"/>
              <a:gd name="connsiteY30" fmla="*/ 9525 h 1787292"/>
              <a:gd name="connsiteX31" fmla="*/ 2171964 w 12192000"/>
              <a:gd name="connsiteY31" fmla="*/ 20637 h 1787292"/>
              <a:gd name="connsiteX32" fmla="*/ 2218002 w 12192000"/>
              <a:gd name="connsiteY32" fmla="*/ 36512 h 1787292"/>
              <a:gd name="connsiteX33" fmla="*/ 2259277 w 12192000"/>
              <a:gd name="connsiteY33" fmla="*/ 52387 h 1787292"/>
              <a:gd name="connsiteX34" fmla="*/ 2295789 w 12192000"/>
              <a:gd name="connsiteY34" fmla="*/ 68262 h 1787292"/>
              <a:gd name="connsiteX35" fmla="*/ 2333889 w 12192000"/>
              <a:gd name="connsiteY35" fmla="*/ 87312 h 1787292"/>
              <a:gd name="connsiteX36" fmla="*/ 2371989 w 12192000"/>
              <a:gd name="connsiteY36" fmla="*/ 106362 h 1787292"/>
              <a:gd name="connsiteX37" fmla="*/ 2408502 w 12192000"/>
              <a:gd name="connsiteY37" fmla="*/ 125412 h 1787292"/>
              <a:gd name="connsiteX38" fmla="*/ 2449777 w 12192000"/>
              <a:gd name="connsiteY38" fmla="*/ 141287 h 1787292"/>
              <a:gd name="connsiteX39" fmla="*/ 2495814 w 12192000"/>
              <a:gd name="connsiteY39" fmla="*/ 155575 h 1787292"/>
              <a:gd name="connsiteX40" fmla="*/ 2548202 w 12192000"/>
              <a:gd name="connsiteY40" fmla="*/ 166687 h 1787292"/>
              <a:gd name="connsiteX41" fmla="*/ 2608527 w 12192000"/>
              <a:gd name="connsiteY41" fmla="*/ 174625 h 1787292"/>
              <a:gd name="connsiteX42" fmla="*/ 2676789 w 12192000"/>
              <a:gd name="connsiteY42" fmla="*/ 176212 h 1787292"/>
              <a:gd name="connsiteX43" fmla="*/ 2745052 w 12192000"/>
              <a:gd name="connsiteY43" fmla="*/ 174625 h 1787292"/>
              <a:gd name="connsiteX44" fmla="*/ 2805377 w 12192000"/>
              <a:gd name="connsiteY44" fmla="*/ 166687 h 1787292"/>
              <a:gd name="connsiteX45" fmla="*/ 2857764 w 12192000"/>
              <a:gd name="connsiteY45" fmla="*/ 155575 h 1787292"/>
              <a:gd name="connsiteX46" fmla="*/ 2903802 w 12192000"/>
              <a:gd name="connsiteY46" fmla="*/ 141287 h 1787292"/>
              <a:gd name="connsiteX47" fmla="*/ 2945077 w 12192000"/>
              <a:gd name="connsiteY47" fmla="*/ 125412 h 1787292"/>
              <a:gd name="connsiteX48" fmla="*/ 2981589 w 12192000"/>
              <a:gd name="connsiteY48" fmla="*/ 106362 h 1787292"/>
              <a:gd name="connsiteX49" fmla="*/ 3019689 w 12192000"/>
              <a:gd name="connsiteY49" fmla="*/ 87312 h 1787292"/>
              <a:gd name="connsiteX50" fmla="*/ 3057789 w 12192000"/>
              <a:gd name="connsiteY50" fmla="*/ 68262 h 1787292"/>
              <a:gd name="connsiteX51" fmla="*/ 3094302 w 12192000"/>
              <a:gd name="connsiteY51" fmla="*/ 52387 h 1787292"/>
              <a:gd name="connsiteX52" fmla="*/ 3135577 w 12192000"/>
              <a:gd name="connsiteY52" fmla="*/ 36512 h 1787292"/>
              <a:gd name="connsiteX53" fmla="*/ 3181614 w 12192000"/>
              <a:gd name="connsiteY53" fmla="*/ 20637 h 1787292"/>
              <a:gd name="connsiteX54" fmla="*/ 3234002 w 12192000"/>
              <a:gd name="connsiteY54" fmla="*/ 9525 h 1787292"/>
              <a:gd name="connsiteX55" fmla="*/ 3294327 w 12192000"/>
              <a:gd name="connsiteY55" fmla="*/ 3175 h 1787292"/>
              <a:gd name="connsiteX56" fmla="*/ 3361002 w 12192000"/>
              <a:gd name="connsiteY56" fmla="*/ 0 h 1787292"/>
              <a:gd name="connsiteX57" fmla="*/ 3430852 w 12192000"/>
              <a:gd name="connsiteY57" fmla="*/ 3175 h 1787292"/>
              <a:gd name="connsiteX58" fmla="*/ 3491177 w 12192000"/>
              <a:gd name="connsiteY58" fmla="*/ 9525 h 1787292"/>
              <a:gd name="connsiteX59" fmla="*/ 3543564 w 12192000"/>
              <a:gd name="connsiteY59" fmla="*/ 20637 h 1787292"/>
              <a:gd name="connsiteX60" fmla="*/ 3589602 w 12192000"/>
              <a:gd name="connsiteY60" fmla="*/ 36512 h 1787292"/>
              <a:gd name="connsiteX61" fmla="*/ 3630877 w 12192000"/>
              <a:gd name="connsiteY61" fmla="*/ 52387 h 1787292"/>
              <a:gd name="connsiteX62" fmla="*/ 3667389 w 12192000"/>
              <a:gd name="connsiteY62" fmla="*/ 68262 h 1787292"/>
              <a:gd name="connsiteX63" fmla="*/ 3705489 w 12192000"/>
              <a:gd name="connsiteY63" fmla="*/ 87312 h 1787292"/>
              <a:gd name="connsiteX64" fmla="*/ 3743589 w 12192000"/>
              <a:gd name="connsiteY64" fmla="*/ 106362 h 1787292"/>
              <a:gd name="connsiteX65" fmla="*/ 3780102 w 12192000"/>
              <a:gd name="connsiteY65" fmla="*/ 125412 h 1787292"/>
              <a:gd name="connsiteX66" fmla="*/ 3821377 w 12192000"/>
              <a:gd name="connsiteY66" fmla="*/ 141287 h 1787292"/>
              <a:gd name="connsiteX67" fmla="*/ 3867414 w 12192000"/>
              <a:gd name="connsiteY67" fmla="*/ 155575 h 1787292"/>
              <a:gd name="connsiteX68" fmla="*/ 3919802 w 12192000"/>
              <a:gd name="connsiteY68" fmla="*/ 166687 h 1787292"/>
              <a:gd name="connsiteX69" fmla="*/ 3980127 w 12192000"/>
              <a:gd name="connsiteY69" fmla="*/ 174625 h 1787292"/>
              <a:gd name="connsiteX70" fmla="*/ 4048389 w 12192000"/>
              <a:gd name="connsiteY70" fmla="*/ 176212 h 1787292"/>
              <a:gd name="connsiteX71" fmla="*/ 4116652 w 12192000"/>
              <a:gd name="connsiteY71" fmla="*/ 174625 h 1787292"/>
              <a:gd name="connsiteX72" fmla="*/ 4176977 w 12192000"/>
              <a:gd name="connsiteY72" fmla="*/ 166687 h 1787292"/>
              <a:gd name="connsiteX73" fmla="*/ 4229364 w 12192000"/>
              <a:gd name="connsiteY73" fmla="*/ 155575 h 1787292"/>
              <a:gd name="connsiteX74" fmla="*/ 4275402 w 12192000"/>
              <a:gd name="connsiteY74" fmla="*/ 141287 h 1787292"/>
              <a:gd name="connsiteX75" fmla="*/ 4316677 w 12192000"/>
              <a:gd name="connsiteY75" fmla="*/ 125412 h 1787292"/>
              <a:gd name="connsiteX76" fmla="*/ 4353189 w 12192000"/>
              <a:gd name="connsiteY76" fmla="*/ 106362 h 1787292"/>
              <a:gd name="connsiteX77" fmla="*/ 4429389 w 12192000"/>
              <a:gd name="connsiteY77" fmla="*/ 68262 h 1787292"/>
              <a:gd name="connsiteX78" fmla="*/ 4465902 w 12192000"/>
              <a:gd name="connsiteY78" fmla="*/ 52387 h 1787292"/>
              <a:gd name="connsiteX79" fmla="*/ 4507177 w 12192000"/>
              <a:gd name="connsiteY79" fmla="*/ 36512 h 1787292"/>
              <a:gd name="connsiteX80" fmla="*/ 4553214 w 12192000"/>
              <a:gd name="connsiteY80" fmla="*/ 20637 h 1787292"/>
              <a:gd name="connsiteX81" fmla="*/ 4605602 w 12192000"/>
              <a:gd name="connsiteY81" fmla="*/ 9525 h 1787292"/>
              <a:gd name="connsiteX82" fmla="*/ 4665928 w 12192000"/>
              <a:gd name="connsiteY82" fmla="*/ 3175 h 1787292"/>
              <a:gd name="connsiteX83" fmla="*/ 4734189 w 12192000"/>
              <a:gd name="connsiteY83" fmla="*/ 0 h 1787292"/>
              <a:gd name="connsiteX84" fmla="*/ 4802453 w 12192000"/>
              <a:gd name="connsiteY84" fmla="*/ 3175 h 1787292"/>
              <a:gd name="connsiteX85" fmla="*/ 4862777 w 12192000"/>
              <a:gd name="connsiteY85" fmla="*/ 9525 h 1787292"/>
              <a:gd name="connsiteX86" fmla="*/ 4915165 w 12192000"/>
              <a:gd name="connsiteY86" fmla="*/ 20637 h 1787292"/>
              <a:gd name="connsiteX87" fmla="*/ 4961201 w 12192000"/>
              <a:gd name="connsiteY87" fmla="*/ 36512 h 1787292"/>
              <a:gd name="connsiteX88" fmla="*/ 5002476 w 12192000"/>
              <a:gd name="connsiteY88" fmla="*/ 52387 h 1787292"/>
              <a:gd name="connsiteX89" fmla="*/ 5038989 w 12192000"/>
              <a:gd name="connsiteY89" fmla="*/ 68262 h 1787292"/>
              <a:gd name="connsiteX90" fmla="*/ 5077089 w 12192000"/>
              <a:gd name="connsiteY90" fmla="*/ 87312 h 1787292"/>
              <a:gd name="connsiteX91" fmla="*/ 5115189 w 12192000"/>
              <a:gd name="connsiteY91" fmla="*/ 106362 h 1787292"/>
              <a:gd name="connsiteX92" fmla="*/ 5151701 w 12192000"/>
              <a:gd name="connsiteY92" fmla="*/ 125412 h 1787292"/>
              <a:gd name="connsiteX93" fmla="*/ 5192976 w 12192000"/>
              <a:gd name="connsiteY93" fmla="*/ 141287 h 1787292"/>
              <a:gd name="connsiteX94" fmla="*/ 5239014 w 12192000"/>
              <a:gd name="connsiteY94" fmla="*/ 155575 h 1787292"/>
              <a:gd name="connsiteX95" fmla="*/ 5291401 w 12192000"/>
              <a:gd name="connsiteY95" fmla="*/ 166687 h 1787292"/>
              <a:gd name="connsiteX96" fmla="*/ 5351727 w 12192000"/>
              <a:gd name="connsiteY96" fmla="*/ 174625 h 1787292"/>
              <a:gd name="connsiteX97" fmla="*/ 5410199 w 12192000"/>
              <a:gd name="connsiteY97" fmla="*/ 175985 h 1787292"/>
              <a:gd name="connsiteX98" fmla="*/ 5468671 w 12192000"/>
              <a:gd name="connsiteY98" fmla="*/ 174625 h 1787292"/>
              <a:gd name="connsiteX99" fmla="*/ 5528996 w 12192000"/>
              <a:gd name="connsiteY99" fmla="*/ 166687 h 1787292"/>
              <a:gd name="connsiteX100" fmla="*/ 5581383 w 12192000"/>
              <a:gd name="connsiteY100" fmla="*/ 155575 h 1787292"/>
              <a:gd name="connsiteX101" fmla="*/ 5627421 w 12192000"/>
              <a:gd name="connsiteY101" fmla="*/ 141287 h 1787292"/>
              <a:gd name="connsiteX102" fmla="*/ 5668696 w 12192000"/>
              <a:gd name="connsiteY102" fmla="*/ 125412 h 1787292"/>
              <a:gd name="connsiteX103" fmla="*/ 5705209 w 12192000"/>
              <a:gd name="connsiteY103" fmla="*/ 106362 h 1787292"/>
              <a:gd name="connsiteX104" fmla="*/ 5743308 w 12192000"/>
              <a:gd name="connsiteY104" fmla="*/ 87312 h 1787292"/>
              <a:gd name="connsiteX105" fmla="*/ 5781408 w 12192000"/>
              <a:gd name="connsiteY105" fmla="*/ 68262 h 1787292"/>
              <a:gd name="connsiteX106" fmla="*/ 5817921 w 12192000"/>
              <a:gd name="connsiteY106" fmla="*/ 52387 h 1787292"/>
              <a:gd name="connsiteX107" fmla="*/ 5859196 w 12192000"/>
              <a:gd name="connsiteY107" fmla="*/ 36512 h 1787292"/>
              <a:gd name="connsiteX108" fmla="*/ 5905234 w 12192000"/>
              <a:gd name="connsiteY108" fmla="*/ 20637 h 1787292"/>
              <a:gd name="connsiteX109" fmla="*/ 5957621 w 12192000"/>
              <a:gd name="connsiteY109" fmla="*/ 9525 h 1787292"/>
              <a:gd name="connsiteX110" fmla="*/ 6017947 w 12192000"/>
              <a:gd name="connsiteY110" fmla="*/ 3175 h 1787292"/>
              <a:gd name="connsiteX111" fmla="*/ 6086208 w 12192000"/>
              <a:gd name="connsiteY111" fmla="*/ 0 h 1787292"/>
              <a:gd name="connsiteX112" fmla="*/ 6095999 w 12192000"/>
              <a:gd name="connsiteY112" fmla="*/ 455 h 1787292"/>
              <a:gd name="connsiteX113" fmla="*/ 6105789 w 12192000"/>
              <a:gd name="connsiteY113" fmla="*/ 0 h 1787292"/>
              <a:gd name="connsiteX114" fmla="*/ 6174052 w 12192000"/>
              <a:gd name="connsiteY114" fmla="*/ 3175 h 1787292"/>
              <a:gd name="connsiteX115" fmla="*/ 6234377 w 12192000"/>
              <a:gd name="connsiteY115" fmla="*/ 9525 h 1787292"/>
              <a:gd name="connsiteX116" fmla="*/ 6286764 w 12192000"/>
              <a:gd name="connsiteY116" fmla="*/ 20637 h 1787292"/>
              <a:gd name="connsiteX117" fmla="*/ 6332802 w 12192000"/>
              <a:gd name="connsiteY117" fmla="*/ 36512 h 1787292"/>
              <a:gd name="connsiteX118" fmla="*/ 6374077 w 12192000"/>
              <a:gd name="connsiteY118" fmla="*/ 52387 h 1787292"/>
              <a:gd name="connsiteX119" fmla="*/ 6410589 w 12192000"/>
              <a:gd name="connsiteY119" fmla="*/ 68262 h 1787292"/>
              <a:gd name="connsiteX120" fmla="*/ 6448689 w 12192000"/>
              <a:gd name="connsiteY120" fmla="*/ 87312 h 1787292"/>
              <a:gd name="connsiteX121" fmla="*/ 6486789 w 12192000"/>
              <a:gd name="connsiteY121" fmla="*/ 106362 h 1787292"/>
              <a:gd name="connsiteX122" fmla="*/ 6523302 w 12192000"/>
              <a:gd name="connsiteY122" fmla="*/ 125412 h 1787292"/>
              <a:gd name="connsiteX123" fmla="*/ 6564577 w 12192000"/>
              <a:gd name="connsiteY123" fmla="*/ 141287 h 1787292"/>
              <a:gd name="connsiteX124" fmla="*/ 6610614 w 12192000"/>
              <a:gd name="connsiteY124" fmla="*/ 155575 h 1787292"/>
              <a:gd name="connsiteX125" fmla="*/ 6663002 w 12192000"/>
              <a:gd name="connsiteY125" fmla="*/ 166687 h 1787292"/>
              <a:gd name="connsiteX126" fmla="*/ 6723327 w 12192000"/>
              <a:gd name="connsiteY126" fmla="*/ 174625 h 1787292"/>
              <a:gd name="connsiteX127" fmla="*/ 6781799 w 12192000"/>
              <a:gd name="connsiteY127" fmla="*/ 175985 h 1787292"/>
              <a:gd name="connsiteX128" fmla="*/ 6840271 w 12192000"/>
              <a:gd name="connsiteY128" fmla="*/ 174625 h 1787292"/>
              <a:gd name="connsiteX129" fmla="*/ 6900596 w 12192000"/>
              <a:gd name="connsiteY129" fmla="*/ 166687 h 1787292"/>
              <a:gd name="connsiteX130" fmla="*/ 6952983 w 12192000"/>
              <a:gd name="connsiteY130" fmla="*/ 155575 h 1787292"/>
              <a:gd name="connsiteX131" fmla="*/ 6999021 w 12192000"/>
              <a:gd name="connsiteY131" fmla="*/ 141287 h 1787292"/>
              <a:gd name="connsiteX132" fmla="*/ 7040296 w 12192000"/>
              <a:gd name="connsiteY132" fmla="*/ 125412 h 1787292"/>
              <a:gd name="connsiteX133" fmla="*/ 7076808 w 12192000"/>
              <a:gd name="connsiteY133" fmla="*/ 106362 h 1787292"/>
              <a:gd name="connsiteX134" fmla="*/ 7114908 w 12192000"/>
              <a:gd name="connsiteY134" fmla="*/ 87312 h 1787292"/>
              <a:gd name="connsiteX135" fmla="*/ 7153008 w 12192000"/>
              <a:gd name="connsiteY135" fmla="*/ 68262 h 1787292"/>
              <a:gd name="connsiteX136" fmla="*/ 7189521 w 12192000"/>
              <a:gd name="connsiteY136" fmla="*/ 52387 h 1787292"/>
              <a:gd name="connsiteX137" fmla="*/ 7230796 w 12192000"/>
              <a:gd name="connsiteY137" fmla="*/ 36512 h 1787292"/>
              <a:gd name="connsiteX138" fmla="*/ 7276833 w 12192000"/>
              <a:gd name="connsiteY138" fmla="*/ 20637 h 1787292"/>
              <a:gd name="connsiteX139" fmla="*/ 7329221 w 12192000"/>
              <a:gd name="connsiteY139" fmla="*/ 9525 h 1787292"/>
              <a:gd name="connsiteX140" fmla="*/ 7389546 w 12192000"/>
              <a:gd name="connsiteY140" fmla="*/ 3175 h 1787292"/>
              <a:gd name="connsiteX141" fmla="*/ 7457808 w 12192000"/>
              <a:gd name="connsiteY141" fmla="*/ 0 h 1787292"/>
              <a:gd name="connsiteX142" fmla="*/ 7526071 w 12192000"/>
              <a:gd name="connsiteY142" fmla="*/ 3175 h 1787292"/>
              <a:gd name="connsiteX143" fmla="*/ 7586396 w 12192000"/>
              <a:gd name="connsiteY143" fmla="*/ 9525 h 1787292"/>
              <a:gd name="connsiteX144" fmla="*/ 7638783 w 12192000"/>
              <a:gd name="connsiteY144" fmla="*/ 20637 h 1787292"/>
              <a:gd name="connsiteX145" fmla="*/ 7684821 w 12192000"/>
              <a:gd name="connsiteY145" fmla="*/ 36512 h 1787292"/>
              <a:gd name="connsiteX146" fmla="*/ 7726096 w 12192000"/>
              <a:gd name="connsiteY146" fmla="*/ 52387 h 1787292"/>
              <a:gd name="connsiteX147" fmla="*/ 7762608 w 12192000"/>
              <a:gd name="connsiteY147" fmla="*/ 68262 h 1787292"/>
              <a:gd name="connsiteX148" fmla="*/ 7800708 w 12192000"/>
              <a:gd name="connsiteY148" fmla="*/ 87312 h 1787292"/>
              <a:gd name="connsiteX149" fmla="*/ 7838808 w 12192000"/>
              <a:gd name="connsiteY149" fmla="*/ 106362 h 1787292"/>
              <a:gd name="connsiteX150" fmla="*/ 7875321 w 12192000"/>
              <a:gd name="connsiteY150" fmla="*/ 125412 h 1787292"/>
              <a:gd name="connsiteX151" fmla="*/ 7916596 w 12192000"/>
              <a:gd name="connsiteY151" fmla="*/ 141287 h 1787292"/>
              <a:gd name="connsiteX152" fmla="*/ 7962633 w 12192000"/>
              <a:gd name="connsiteY152" fmla="*/ 155575 h 1787292"/>
              <a:gd name="connsiteX153" fmla="*/ 8015021 w 12192000"/>
              <a:gd name="connsiteY153" fmla="*/ 166687 h 1787292"/>
              <a:gd name="connsiteX154" fmla="*/ 8075346 w 12192000"/>
              <a:gd name="connsiteY154" fmla="*/ 174625 h 1787292"/>
              <a:gd name="connsiteX155" fmla="*/ 8143608 w 12192000"/>
              <a:gd name="connsiteY155" fmla="*/ 176212 h 1787292"/>
              <a:gd name="connsiteX156" fmla="*/ 8211871 w 12192000"/>
              <a:gd name="connsiteY156" fmla="*/ 174625 h 1787292"/>
              <a:gd name="connsiteX157" fmla="*/ 8272196 w 12192000"/>
              <a:gd name="connsiteY157" fmla="*/ 166687 h 1787292"/>
              <a:gd name="connsiteX158" fmla="*/ 8324583 w 12192000"/>
              <a:gd name="connsiteY158" fmla="*/ 155575 h 1787292"/>
              <a:gd name="connsiteX159" fmla="*/ 8370621 w 12192000"/>
              <a:gd name="connsiteY159" fmla="*/ 141287 h 1787292"/>
              <a:gd name="connsiteX160" fmla="*/ 8411896 w 12192000"/>
              <a:gd name="connsiteY160" fmla="*/ 125412 h 1787292"/>
              <a:gd name="connsiteX161" fmla="*/ 8448408 w 12192000"/>
              <a:gd name="connsiteY161" fmla="*/ 106362 h 1787292"/>
              <a:gd name="connsiteX162" fmla="*/ 8486508 w 12192000"/>
              <a:gd name="connsiteY162" fmla="*/ 87312 h 1787292"/>
              <a:gd name="connsiteX163" fmla="*/ 8524608 w 12192000"/>
              <a:gd name="connsiteY163" fmla="*/ 68262 h 1787292"/>
              <a:gd name="connsiteX164" fmla="*/ 8561120 w 12192000"/>
              <a:gd name="connsiteY164" fmla="*/ 52387 h 1787292"/>
              <a:gd name="connsiteX165" fmla="*/ 8602396 w 12192000"/>
              <a:gd name="connsiteY165" fmla="*/ 36512 h 1787292"/>
              <a:gd name="connsiteX166" fmla="*/ 8648432 w 12192000"/>
              <a:gd name="connsiteY166" fmla="*/ 20637 h 1787292"/>
              <a:gd name="connsiteX167" fmla="*/ 8700820 w 12192000"/>
              <a:gd name="connsiteY167" fmla="*/ 9525 h 1787292"/>
              <a:gd name="connsiteX168" fmla="*/ 8761146 w 12192000"/>
              <a:gd name="connsiteY168" fmla="*/ 3175 h 1787292"/>
              <a:gd name="connsiteX169" fmla="*/ 8827820 w 12192000"/>
              <a:gd name="connsiteY169" fmla="*/ 0 h 1787292"/>
              <a:gd name="connsiteX170" fmla="*/ 8897670 w 12192000"/>
              <a:gd name="connsiteY170" fmla="*/ 3175 h 1787292"/>
              <a:gd name="connsiteX171" fmla="*/ 8957996 w 12192000"/>
              <a:gd name="connsiteY171" fmla="*/ 9525 h 1787292"/>
              <a:gd name="connsiteX172" fmla="*/ 9010382 w 12192000"/>
              <a:gd name="connsiteY172" fmla="*/ 20637 h 1787292"/>
              <a:gd name="connsiteX173" fmla="*/ 9056420 w 12192000"/>
              <a:gd name="connsiteY173" fmla="*/ 36512 h 1787292"/>
              <a:gd name="connsiteX174" fmla="*/ 9097696 w 12192000"/>
              <a:gd name="connsiteY174" fmla="*/ 52387 h 1787292"/>
              <a:gd name="connsiteX175" fmla="*/ 9134208 w 12192000"/>
              <a:gd name="connsiteY175" fmla="*/ 68262 h 1787292"/>
              <a:gd name="connsiteX176" fmla="*/ 9172308 w 12192000"/>
              <a:gd name="connsiteY176" fmla="*/ 87312 h 1787292"/>
              <a:gd name="connsiteX177" fmla="*/ 9210408 w 12192000"/>
              <a:gd name="connsiteY177" fmla="*/ 106362 h 1787292"/>
              <a:gd name="connsiteX178" fmla="*/ 9246920 w 12192000"/>
              <a:gd name="connsiteY178" fmla="*/ 125412 h 1787292"/>
              <a:gd name="connsiteX179" fmla="*/ 9288196 w 12192000"/>
              <a:gd name="connsiteY179" fmla="*/ 141287 h 1787292"/>
              <a:gd name="connsiteX180" fmla="*/ 9334232 w 12192000"/>
              <a:gd name="connsiteY180" fmla="*/ 155575 h 1787292"/>
              <a:gd name="connsiteX181" fmla="*/ 9386620 w 12192000"/>
              <a:gd name="connsiteY181" fmla="*/ 166687 h 1787292"/>
              <a:gd name="connsiteX182" fmla="*/ 9446946 w 12192000"/>
              <a:gd name="connsiteY182" fmla="*/ 174625 h 1787292"/>
              <a:gd name="connsiteX183" fmla="*/ 9515208 w 12192000"/>
              <a:gd name="connsiteY183" fmla="*/ 176212 h 1787292"/>
              <a:gd name="connsiteX184" fmla="*/ 9583470 w 12192000"/>
              <a:gd name="connsiteY184" fmla="*/ 174625 h 1787292"/>
              <a:gd name="connsiteX185" fmla="*/ 9643796 w 12192000"/>
              <a:gd name="connsiteY185" fmla="*/ 166687 h 1787292"/>
              <a:gd name="connsiteX186" fmla="*/ 9696182 w 12192000"/>
              <a:gd name="connsiteY186" fmla="*/ 155575 h 1787292"/>
              <a:gd name="connsiteX187" fmla="*/ 9742220 w 12192000"/>
              <a:gd name="connsiteY187" fmla="*/ 141287 h 1787292"/>
              <a:gd name="connsiteX188" fmla="*/ 9783496 w 12192000"/>
              <a:gd name="connsiteY188" fmla="*/ 125412 h 1787292"/>
              <a:gd name="connsiteX189" fmla="*/ 9820008 w 12192000"/>
              <a:gd name="connsiteY189" fmla="*/ 106362 h 1787292"/>
              <a:gd name="connsiteX190" fmla="*/ 9896208 w 12192000"/>
              <a:gd name="connsiteY190" fmla="*/ 68262 h 1787292"/>
              <a:gd name="connsiteX191" fmla="*/ 9932720 w 12192000"/>
              <a:gd name="connsiteY191" fmla="*/ 52387 h 1787292"/>
              <a:gd name="connsiteX192" fmla="*/ 9973996 w 12192000"/>
              <a:gd name="connsiteY192" fmla="*/ 36512 h 1787292"/>
              <a:gd name="connsiteX193" fmla="*/ 10020032 w 12192000"/>
              <a:gd name="connsiteY193" fmla="*/ 20637 h 1787292"/>
              <a:gd name="connsiteX194" fmla="*/ 10072420 w 12192000"/>
              <a:gd name="connsiteY194" fmla="*/ 9525 h 1787292"/>
              <a:gd name="connsiteX195" fmla="*/ 10132746 w 12192000"/>
              <a:gd name="connsiteY195" fmla="*/ 3175 h 1787292"/>
              <a:gd name="connsiteX196" fmla="*/ 10201008 w 12192000"/>
              <a:gd name="connsiteY196" fmla="*/ 0 h 1787292"/>
              <a:gd name="connsiteX197" fmla="*/ 10269270 w 12192000"/>
              <a:gd name="connsiteY197" fmla="*/ 3175 h 1787292"/>
              <a:gd name="connsiteX198" fmla="*/ 10329596 w 12192000"/>
              <a:gd name="connsiteY198" fmla="*/ 9525 h 1787292"/>
              <a:gd name="connsiteX199" fmla="*/ 10381982 w 12192000"/>
              <a:gd name="connsiteY199" fmla="*/ 20637 h 1787292"/>
              <a:gd name="connsiteX200" fmla="*/ 10428020 w 12192000"/>
              <a:gd name="connsiteY200" fmla="*/ 36512 h 1787292"/>
              <a:gd name="connsiteX201" fmla="*/ 10469296 w 12192000"/>
              <a:gd name="connsiteY201" fmla="*/ 52387 h 1787292"/>
              <a:gd name="connsiteX202" fmla="*/ 10505808 w 12192000"/>
              <a:gd name="connsiteY202" fmla="*/ 68262 h 1787292"/>
              <a:gd name="connsiteX203" fmla="*/ 10543908 w 12192000"/>
              <a:gd name="connsiteY203" fmla="*/ 87312 h 1787292"/>
              <a:gd name="connsiteX204" fmla="*/ 10582008 w 12192000"/>
              <a:gd name="connsiteY204" fmla="*/ 106362 h 1787292"/>
              <a:gd name="connsiteX205" fmla="*/ 10618520 w 12192000"/>
              <a:gd name="connsiteY205" fmla="*/ 125412 h 1787292"/>
              <a:gd name="connsiteX206" fmla="*/ 10659796 w 12192000"/>
              <a:gd name="connsiteY206" fmla="*/ 141287 h 1787292"/>
              <a:gd name="connsiteX207" fmla="*/ 10705832 w 12192000"/>
              <a:gd name="connsiteY207" fmla="*/ 155575 h 1787292"/>
              <a:gd name="connsiteX208" fmla="*/ 10758220 w 12192000"/>
              <a:gd name="connsiteY208" fmla="*/ 166687 h 1787292"/>
              <a:gd name="connsiteX209" fmla="*/ 10818546 w 12192000"/>
              <a:gd name="connsiteY209" fmla="*/ 174625 h 1787292"/>
              <a:gd name="connsiteX210" fmla="*/ 10886808 w 12192000"/>
              <a:gd name="connsiteY210" fmla="*/ 176212 h 1787292"/>
              <a:gd name="connsiteX211" fmla="*/ 10955070 w 12192000"/>
              <a:gd name="connsiteY211" fmla="*/ 174625 h 1787292"/>
              <a:gd name="connsiteX212" fmla="*/ 11015396 w 12192000"/>
              <a:gd name="connsiteY212" fmla="*/ 166687 h 1787292"/>
              <a:gd name="connsiteX213" fmla="*/ 11067782 w 12192000"/>
              <a:gd name="connsiteY213" fmla="*/ 155575 h 1787292"/>
              <a:gd name="connsiteX214" fmla="*/ 11113820 w 12192000"/>
              <a:gd name="connsiteY214" fmla="*/ 141287 h 1787292"/>
              <a:gd name="connsiteX215" fmla="*/ 11155096 w 12192000"/>
              <a:gd name="connsiteY215" fmla="*/ 125412 h 1787292"/>
              <a:gd name="connsiteX216" fmla="*/ 11191608 w 12192000"/>
              <a:gd name="connsiteY216" fmla="*/ 106362 h 1787292"/>
              <a:gd name="connsiteX217" fmla="*/ 11229708 w 12192000"/>
              <a:gd name="connsiteY217" fmla="*/ 87312 h 1787292"/>
              <a:gd name="connsiteX218" fmla="*/ 11267808 w 12192000"/>
              <a:gd name="connsiteY218" fmla="*/ 68262 h 1787292"/>
              <a:gd name="connsiteX219" fmla="*/ 11304320 w 12192000"/>
              <a:gd name="connsiteY219" fmla="*/ 52387 h 1787292"/>
              <a:gd name="connsiteX220" fmla="*/ 11345596 w 12192000"/>
              <a:gd name="connsiteY220" fmla="*/ 36512 h 1787292"/>
              <a:gd name="connsiteX221" fmla="*/ 11391632 w 12192000"/>
              <a:gd name="connsiteY221" fmla="*/ 20637 h 1787292"/>
              <a:gd name="connsiteX222" fmla="*/ 11444020 w 12192000"/>
              <a:gd name="connsiteY222" fmla="*/ 9525 h 1787292"/>
              <a:gd name="connsiteX223" fmla="*/ 11504346 w 12192000"/>
              <a:gd name="connsiteY223" fmla="*/ 3175 h 1787292"/>
              <a:gd name="connsiteX224" fmla="*/ 11572608 w 12192000"/>
              <a:gd name="connsiteY224" fmla="*/ 0 h 1787292"/>
              <a:gd name="connsiteX225" fmla="*/ 11640870 w 12192000"/>
              <a:gd name="connsiteY225" fmla="*/ 3175 h 1787292"/>
              <a:gd name="connsiteX226" fmla="*/ 11701196 w 12192000"/>
              <a:gd name="connsiteY226" fmla="*/ 9525 h 1787292"/>
              <a:gd name="connsiteX227" fmla="*/ 11753582 w 12192000"/>
              <a:gd name="connsiteY227" fmla="*/ 20637 h 1787292"/>
              <a:gd name="connsiteX228" fmla="*/ 11799620 w 12192000"/>
              <a:gd name="connsiteY228" fmla="*/ 36512 h 1787292"/>
              <a:gd name="connsiteX229" fmla="*/ 11840896 w 12192000"/>
              <a:gd name="connsiteY229" fmla="*/ 52387 h 1787292"/>
              <a:gd name="connsiteX230" fmla="*/ 11877408 w 12192000"/>
              <a:gd name="connsiteY230" fmla="*/ 68262 h 1787292"/>
              <a:gd name="connsiteX231" fmla="*/ 11915508 w 12192000"/>
              <a:gd name="connsiteY231" fmla="*/ 87312 h 1787292"/>
              <a:gd name="connsiteX232" fmla="*/ 11953608 w 12192000"/>
              <a:gd name="connsiteY232" fmla="*/ 106362 h 1787292"/>
              <a:gd name="connsiteX233" fmla="*/ 11990120 w 12192000"/>
              <a:gd name="connsiteY233" fmla="*/ 125412 h 1787292"/>
              <a:gd name="connsiteX234" fmla="*/ 12031396 w 12192000"/>
              <a:gd name="connsiteY234" fmla="*/ 141287 h 1787292"/>
              <a:gd name="connsiteX235" fmla="*/ 12077432 w 12192000"/>
              <a:gd name="connsiteY235" fmla="*/ 155575 h 1787292"/>
              <a:gd name="connsiteX236" fmla="*/ 12129820 w 12192000"/>
              <a:gd name="connsiteY236" fmla="*/ 166688 h 1787292"/>
              <a:gd name="connsiteX237" fmla="*/ 12190146 w 12192000"/>
              <a:gd name="connsiteY237" fmla="*/ 174625 h 1787292"/>
              <a:gd name="connsiteX238" fmla="*/ 12192000 w 12192000"/>
              <a:gd name="connsiteY238" fmla="*/ 174668 h 1787292"/>
              <a:gd name="connsiteX239" fmla="*/ 12192000 w 12192000"/>
              <a:gd name="connsiteY239" fmla="*/ 885826 h 1787292"/>
              <a:gd name="connsiteX240" fmla="*/ 12192000 w 12192000"/>
              <a:gd name="connsiteY240" fmla="*/ 1787292 h 1787292"/>
              <a:gd name="connsiteX241" fmla="*/ 0 w 12192000"/>
              <a:gd name="connsiteY241" fmla="*/ 1787292 h 1787292"/>
              <a:gd name="connsiteX242" fmla="*/ 0 w 12192000"/>
              <a:gd name="connsiteY242" fmla="*/ 885826 h 1787292"/>
              <a:gd name="connsiteX243" fmla="*/ 0 w 12192000"/>
              <a:gd name="connsiteY243" fmla="*/ 174668 h 1787292"/>
              <a:gd name="connsiteX244" fmla="*/ 1852 w 12192000"/>
              <a:gd name="connsiteY244" fmla="*/ 174625 h 1787292"/>
              <a:gd name="connsiteX245" fmla="*/ 62177 w 12192000"/>
              <a:gd name="connsiteY245" fmla="*/ 166687 h 1787292"/>
              <a:gd name="connsiteX246" fmla="*/ 114564 w 12192000"/>
              <a:gd name="connsiteY246" fmla="*/ 155575 h 1787292"/>
              <a:gd name="connsiteX247" fmla="*/ 160602 w 12192000"/>
              <a:gd name="connsiteY247" fmla="*/ 141287 h 1787292"/>
              <a:gd name="connsiteX248" fmla="*/ 201877 w 12192000"/>
              <a:gd name="connsiteY248" fmla="*/ 125412 h 1787292"/>
              <a:gd name="connsiteX249" fmla="*/ 238389 w 12192000"/>
              <a:gd name="connsiteY249" fmla="*/ 106362 h 1787292"/>
              <a:gd name="connsiteX250" fmla="*/ 276489 w 12192000"/>
              <a:gd name="connsiteY250" fmla="*/ 87312 h 1787292"/>
              <a:gd name="connsiteX251" fmla="*/ 314589 w 12192000"/>
              <a:gd name="connsiteY251" fmla="*/ 68262 h 1787292"/>
              <a:gd name="connsiteX252" fmla="*/ 351102 w 12192000"/>
              <a:gd name="connsiteY252" fmla="*/ 52387 h 1787292"/>
              <a:gd name="connsiteX253" fmla="*/ 392377 w 12192000"/>
              <a:gd name="connsiteY253" fmla="*/ 36512 h 1787292"/>
              <a:gd name="connsiteX254" fmla="*/ 438414 w 12192000"/>
              <a:gd name="connsiteY254" fmla="*/ 20637 h 1787292"/>
              <a:gd name="connsiteX255" fmla="*/ 490802 w 12192000"/>
              <a:gd name="connsiteY255" fmla="*/ 9525 h 1787292"/>
              <a:gd name="connsiteX256" fmla="*/ 551127 w 12192000"/>
              <a:gd name="connsiteY256" fmla="*/ 3175 h 1787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Lst>
            <a:rect l="l" t="t" r="r" b="b"/>
            <a:pathLst>
              <a:path w="12192000" h="1787292">
                <a:moveTo>
                  <a:pt x="619389" y="0"/>
                </a:moveTo>
                <a:lnTo>
                  <a:pt x="687652" y="3175"/>
                </a:lnTo>
                <a:lnTo>
                  <a:pt x="747977" y="9525"/>
                </a:lnTo>
                <a:lnTo>
                  <a:pt x="800364" y="20637"/>
                </a:lnTo>
                <a:lnTo>
                  <a:pt x="846402" y="36512"/>
                </a:lnTo>
                <a:lnTo>
                  <a:pt x="887677" y="52387"/>
                </a:lnTo>
                <a:lnTo>
                  <a:pt x="924189" y="68262"/>
                </a:lnTo>
                <a:lnTo>
                  <a:pt x="962289" y="87312"/>
                </a:lnTo>
                <a:lnTo>
                  <a:pt x="1000389" y="106362"/>
                </a:lnTo>
                <a:lnTo>
                  <a:pt x="1036902" y="125412"/>
                </a:lnTo>
                <a:lnTo>
                  <a:pt x="1078177" y="141287"/>
                </a:lnTo>
                <a:lnTo>
                  <a:pt x="1124214" y="155575"/>
                </a:lnTo>
                <a:lnTo>
                  <a:pt x="1176602" y="166687"/>
                </a:lnTo>
                <a:lnTo>
                  <a:pt x="1236927" y="174625"/>
                </a:lnTo>
                <a:lnTo>
                  <a:pt x="1305189" y="176212"/>
                </a:lnTo>
                <a:lnTo>
                  <a:pt x="1373452" y="174625"/>
                </a:lnTo>
                <a:lnTo>
                  <a:pt x="1433777" y="166687"/>
                </a:lnTo>
                <a:lnTo>
                  <a:pt x="1486164" y="155575"/>
                </a:lnTo>
                <a:lnTo>
                  <a:pt x="1532202" y="141287"/>
                </a:lnTo>
                <a:lnTo>
                  <a:pt x="1573477" y="125412"/>
                </a:lnTo>
                <a:lnTo>
                  <a:pt x="1609989" y="106362"/>
                </a:lnTo>
                <a:lnTo>
                  <a:pt x="1648089" y="87312"/>
                </a:lnTo>
                <a:lnTo>
                  <a:pt x="1686189" y="68262"/>
                </a:lnTo>
                <a:lnTo>
                  <a:pt x="1722702" y="52387"/>
                </a:lnTo>
                <a:lnTo>
                  <a:pt x="1763977" y="36512"/>
                </a:lnTo>
                <a:lnTo>
                  <a:pt x="1810014" y="20637"/>
                </a:lnTo>
                <a:lnTo>
                  <a:pt x="1862402" y="9525"/>
                </a:lnTo>
                <a:lnTo>
                  <a:pt x="1922727" y="3175"/>
                </a:lnTo>
                <a:lnTo>
                  <a:pt x="1990989" y="0"/>
                </a:lnTo>
                <a:lnTo>
                  <a:pt x="2059252" y="3175"/>
                </a:lnTo>
                <a:lnTo>
                  <a:pt x="2119577" y="9525"/>
                </a:lnTo>
                <a:lnTo>
                  <a:pt x="2171964" y="20637"/>
                </a:lnTo>
                <a:lnTo>
                  <a:pt x="2218002" y="36512"/>
                </a:lnTo>
                <a:lnTo>
                  <a:pt x="2259277" y="52387"/>
                </a:lnTo>
                <a:lnTo>
                  <a:pt x="2295789" y="68262"/>
                </a:lnTo>
                <a:lnTo>
                  <a:pt x="2333889" y="87312"/>
                </a:lnTo>
                <a:lnTo>
                  <a:pt x="2371989" y="106362"/>
                </a:lnTo>
                <a:lnTo>
                  <a:pt x="2408502" y="125412"/>
                </a:lnTo>
                <a:lnTo>
                  <a:pt x="2449777" y="141287"/>
                </a:lnTo>
                <a:lnTo>
                  <a:pt x="2495814" y="155575"/>
                </a:lnTo>
                <a:lnTo>
                  <a:pt x="2548202" y="166687"/>
                </a:lnTo>
                <a:lnTo>
                  <a:pt x="2608527" y="174625"/>
                </a:lnTo>
                <a:lnTo>
                  <a:pt x="2676789" y="176212"/>
                </a:lnTo>
                <a:lnTo>
                  <a:pt x="2745052" y="174625"/>
                </a:lnTo>
                <a:lnTo>
                  <a:pt x="2805377" y="166687"/>
                </a:lnTo>
                <a:lnTo>
                  <a:pt x="2857764" y="155575"/>
                </a:lnTo>
                <a:lnTo>
                  <a:pt x="2903802" y="141287"/>
                </a:lnTo>
                <a:lnTo>
                  <a:pt x="2945077" y="125412"/>
                </a:lnTo>
                <a:lnTo>
                  <a:pt x="2981589" y="106362"/>
                </a:lnTo>
                <a:lnTo>
                  <a:pt x="3019689" y="87312"/>
                </a:lnTo>
                <a:lnTo>
                  <a:pt x="3057789" y="68262"/>
                </a:lnTo>
                <a:lnTo>
                  <a:pt x="3094302" y="52387"/>
                </a:lnTo>
                <a:lnTo>
                  <a:pt x="3135577" y="36512"/>
                </a:lnTo>
                <a:lnTo>
                  <a:pt x="3181614" y="20637"/>
                </a:lnTo>
                <a:lnTo>
                  <a:pt x="3234002" y="9525"/>
                </a:lnTo>
                <a:lnTo>
                  <a:pt x="3294327" y="3175"/>
                </a:lnTo>
                <a:lnTo>
                  <a:pt x="3361002" y="0"/>
                </a:lnTo>
                <a:lnTo>
                  <a:pt x="3430852" y="3175"/>
                </a:lnTo>
                <a:lnTo>
                  <a:pt x="3491177" y="9525"/>
                </a:lnTo>
                <a:lnTo>
                  <a:pt x="3543564" y="20637"/>
                </a:lnTo>
                <a:lnTo>
                  <a:pt x="3589602" y="36512"/>
                </a:lnTo>
                <a:lnTo>
                  <a:pt x="3630877" y="52387"/>
                </a:lnTo>
                <a:lnTo>
                  <a:pt x="3667389" y="68262"/>
                </a:lnTo>
                <a:lnTo>
                  <a:pt x="3705489" y="87312"/>
                </a:lnTo>
                <a:lnTo>
                  <a:pt x="3743589" y="106362"/>
                </a:lnTo>
                <a:lnTo>
                  <a:pt x="3780102" y="125412"/>
                </a:lnTo>
                <a:lnTo>
                  <a:pt x="3821377" y="141287"/>
                </a:lnTo>
                <a:lnTo>
                  <a:pt x="3867414" y="155575"/>
                </a:lnTo>
                <a:lnTo>
                  <a:pt x="3919802" y="166687"/>
                </a:lnTo>
                <a:lnTo>
                  <a:pt x="3980127" y="174625"/>
                </a:lnTo>
                <a:lnTo>
                  <a:pt x="4048389" y="176212"/>
                </a:lnTo>
                <a:lnTo>
                  <a:pt x="4116652" y="174625"/>
                </a:lnTo>
                <a:lnTo>
                  <a:pt x="4176977" y="166687"/>
                </a:lnTo>
                <a:lnTo>
                  <a:pt x="4229364" y="155575"/>
                </a:lnTo>
                <a:lnTo>
                  <a:pt x="4275402" y="141287"/>
                </a:lnTo>
                <a:lnTo>
                  <a:pt x="4316677" y="125412"/>
                </a:lnTo>
                <a:lnTo>
                  <a:pt x="4353189" y="106362"/>
                </a:lnTo>
                <a:lnTo>
                  <a:pt x="4429389" y="68262"/>
                </a:lnTo>
                <a:lnTo>
                  <a:pt x="4465902" y="52387"/>
                </a:lnTo>
                <a:lnTo>
                  <a:pt x="4507177" y="36512"/>
                </a:lnTo>
                <a:lnTo>
                  <a:pt x="4553214" y="20637"/>
                </a:lnTo>
                <a:lnTo>
                  <a:pt x="4605602" y="9525"/>
                </a:lnTo>
                <a:lnTo>
                  <a:pt x="4665928" y="3175"/>
                </a:lnTo>
                <a:lnTo>
                  <a:pt x="4734189" y="0"/>
                </a:lnTo>
                <a:lnTo>
                  <a:pt x="4802453" y="3175"/>
                </a:lnTo>
                <a:lnTo>
                  <a:pt x="4862777" y="9525"/>
                </a:lnTo>
                <a:lnTo>
                  <a:pt x="4915165" y="20637"/>
                </a:lnTo>
                <a:lnTo>
                  <a:pt x="4961201" y="36512"/>
                </a:lnTo>
                <a:lnTo>
                  <a:pt x="5002476" y="52387"/>
                </a:lnTo>
                <a:lnTo>
                  <a:pt x="5038989" y="68262"/>
                </a:lnTo>
                <a:lnTo>
                  <a:pt x="5077089" y="87312"/>
                </a:lnTo>
                <a:lnTo>
                  <a:pt x="5115189" y="106362"/>
                </a:lnTo>
                <a:lnTo>
                  <a:pt x="5151701" y="125412"/>
                </a:lnTo>
                <a:lnTo>
                  <a:pt x="5192976" y="141287"/>
                </a:lnTo>
                <a:lnTo>
                  <a:pt x="5239014" y="155575"/>
                </a:lnTo>
                <a:lnTo>
                  <a:pt x="5291401" y="166687"/>
                </a:lnTo>
                <a:lnTo>
                  <a:pt x="5351727" y="174625"/>
                </a:lnTo>
                <a:lnTo>
                  <a:pt x="5410199" y="175985"/>
                </a:lnTo>
                <a:lnTo>
                  <a:pt x="5468671" y="174625"/>
                </a:lnTo>
                <a:lnTo>
                  <a:pt x="5528996" y="166687"/>
                </a:lnTo>
                <a:lnTo>
                  <a:pt x="5581383" y="155575"/>
                </a:lnTo>
                <a:lnTo>
                  <a:pt x="5627421" y="141287"/>
                </a:lnTo>
                <a:lnTo>
                  <a:pt x="5668696" y="125412"/>
                </a:lnTo>
                <a:lnTo>
                  <a:pt x="5705209" y="106362"/>
                </a:lnTo>
                <a:lnTo>
                  <a:pt x="5743308" y="87312"/>
                </a:lnTo>
                <a:lnTo>
                  <a:pt x="5781408" y="68262"/>
                </a:lnTo>
                <a:lnTo>
                  <a:pt x="5817921" y="52387"/>
                </a:lnTo>
                <a:lnTo>
                  <a:pt x="5859196" y="36512"/>
                </a:lnTo>
                <a:lnTo>
                  <a:pt x="5905234" y="20637"/>
                </a:lnTo>
                <a:lnTo>
                  <a:pt x="5957621" y="9525"/>
                </a:lnTo>
                <a:lnTo>
                  <a:pt x="6017947" y="3175"/>
                </a:lnTo>
                <a:lnTo>
                  <a:pt x="6086208" y="0"/>
                </a:lnTo>
                <a:lnTo>
                  <a:pt x="6095999" y="455"/>
                </a:lnTo>
                <a:lnTo>
                  <a:pt x="6105789" y="0"/>
                </a:lnTo>
                <a:lnTo>
                  <a:pt x="6174052" y="3175"/>
                </a:lnTo>
                <a:lnTo>
                  <a:pt x="6234377" y="9525"/>
                </a:lnTo>
                <a:lnTo>
                  <a:pt x="6286764" y="20637"/>
                </a:lnTo>
                <a:lnTo>
                  <a:pt x="6332802" y="36512"/>
                </a:lnTo>
                <a:lnTo>
                  <a:pt x="6374077" y="52387"/>
                </a:lnTo>
                <a:lnTo>
                  <a:pt x="6410589" y="68262"/>
                </a:lnTo>
                <a:lnTo>
                  <a:pt x="6448689" y="87312"/>
                </a:lnTo>
                <a:lnTo>
                  <a:pt x="6486789" y="106362"/>
                </a:lnTo>
                <a:lnTo>
                  <a:pt x="6523302" y="125412"/>
                </a:lnTo>
                <a:lnTo>
                  <a:pt x="6564577" y="141287"/>
                </a:lnTo>
                <a:lnTo>
                  <a:pt x="6610614" y="155575"/>
                </a:lnTo>
                <a:lnTo>
                  <a:pt x="6663002" y="166687"/>
                </a:lnTo>
                <a:lnTo>
                  <a:pt x="6723327" y="174625"/>
                </a:lnTo>
                <a:lnTo>
                  <a:pt x="6781799" y="175985"/>
                </a:lnTo>
                <a:lnTo>
                  <a:pt x="6840271" y="174625"/>
                </a:lnTo>
                <a:lnTo>
                  <a:pt x="6900596" y="166687"/>
                </a:lnTo>
                <a:lnTo>
                  <a:pt x="6952983" y="155575"/>
                </a:lnTo>
                <a:lnTo>
                  <a:pt x="6999021" y="141287"/>
                </a:lnTo>
                <a:lnTo>
                  <a:pt x="7040296" y="125412"/>
                </a:lnTo>
                <a:lnTo>
                  <a:pt x="7076808" y="106362"/>
                </a:lnTo>
                <a:lnTo>
                  <a:pt x="7114908" y="87312"/>
                </a:lnTo>
                <a:lnTo>
                  <a:pt x="7153008" y="68262"/>
                </a:lnTo>
                <a:lnTo>
                  <a:pt x="7189521" y="52387"/>
                </a:lnTo>
                <a:lnTo>
                  <a:pt x="7230796" y="36512"/>
                </a:lnTo>
                <a:lnTo>
                  <a:pt x="7276833" y="20637"/>
                </a:lnTo>
                <a:lnTo>
                  <a:pt x="7329221" y="9525"/>
                </a:lnTo>
                <a:lnTo>
                  <a:pt x="7389546" y="3175"/>
                </a:lnTo>
                <a:lnTo>
                  <a:pt x="7457808" y="0"/>
                </a:lnTo>
                <a:lnTo>
                  <a:pt x="7526071" y="3175"/>
                </a:lnTo>
                <a:lnTo>
                  <a:pt x="7586396" y="9525"/>
                </a:lnTo>
                <a:lnTo>
                  <a:pt x="7638783" y="20637"/>
                </a:lnTo>
                <a:lnTo>
                  <a:pt x="7684821" y="36512"/>
                </a:lnTo>
                <a:lnTo>
                  <a:pt x="7726096" y="52387"/>
                </a:lnTo>
                <a:lnTo>
                  <a:pt x="7762608" y="68262"/>
                </a:lnTo>
                <a:lnTo>
                  <a:pt x="7800708" y="87312"/>
                </a:lnTo>
                <a:lnTo>
                  <a:pt x="7838808" y="106362"/>
                </a:lnTo>
                <a:lnTo>
                  <a:pt x="7875321" y="125412"/>
                </a:lnTo>
                <a:lnTo>
                  <a:pt x="7916596" y="141287"/>
                </a:lnTo>
                <a:lnTo>
                  <a:pt x="7962633" y="155575"/>
                </a:lnTo>
                <a:lnTo>
                  <a:pt x="8015021" y="166687"/>
                </a:lnTo>
                <a:lnTo>
                  <a:pt x="8075346" y="174625"/>
                </a:lnTo>
                <a:lnTo>
                  <a:pt x="8143608" y="176212"/>
                </a:lnTo>
                <a:lnTo>
                  <a:pt x="8211871" y="174625"/>
                </a:lnTo>
                <a:lnTo>
                  <a:pt x="8272196" y="166687"/>
                </a:lnTo>
                <a:lnTo>
                  <a:pt x="8324583" y="155575"/>
                </a:lnTo>
                <a:lnTo>
                  <a:pt x="8370621" y="141287"/>
                </a:lnTo>
                <a:lnTo>
                  <a:pt x="8411896" y="125412"/>
                </a:lnTo>
                <a:lnTo>
                  <a:pt x="8448408" y="106362"/>
                </a:lnTo>
                <a:lnTo>
                  <a:pt x="8486508" y="87312"/>
                </a:lnTo>
                <a:lnTo>
                  <a:pt x="8524608" y="68262"/>
                </a:lnTo>
                <a:lnTo>
                  <a:pt x="8561120" y="52387"/>
                </a:lnTo>
                <a:lnTo>
                  <a:pt x="8602396" y="36512"/>
                </a:lnTo>
                <a:lnTo>
                  <a:pt x="8648432" y="20637"/>
                </a:lnTo>
                <a:lnTo>
                  <a:pt x="8700820" y="9525"/>
                </a:lnTo>
                <a:lnTo>
                  <a:pt x="8761146" y="3175"/>
                </a:lnTo>
                <a:lnTo>
                  <a:pt x="8827820" y="0"/>
                </a:lnTo>
                <a:lnTo>
                  <a:pt x="8897670" y="3175"/>
                </a:lnTo>
                <a:lnTo>
                  <a:pt x="8957996" y="9525"/>
                </a:lnTo>
                <a:lnTo>
                  <a:pt x="9010382" y="20637"/>
                </a:lnTo>
                <a:lnTo>
                  <a:pt x="9056420" y="36512"/>
                </a:lnTo>
                <a:lnTo>
                  <a:pt x="9097696" y="52387"/>
                </a:lnTo>
                <a:lnTo>
                  <a:pt x="9134208" y="68262"/>
                </a:lnTo>
                <a:lnTo>
                  <a:pt x="9172308" y="87312"/>
                </a:lnTo>
                <a:lnTo>
                  <a:pt x="9210408" y="106362"/>
                </a:lnTo>
                <a:lnTo>
                  <a:pt x="9246920" y="125412"/>
                </a:lnTo>
                <a:lnTo>
                  <a:pt x="9288196" y="141287"/>
                </a:lnTo>
                <a:lnTo>
                  <a:pt x="9334232" y="155575"/>
                </a:lnTo>
                <a:lnTo>
                  <a:pt x="9386620" y="166687"/>
                </a:lnTo>
                <a:lnTo>
                  <a:pt x="9446946" y="174625"/>
                </a:lnTo>
                <a:lnTo>
                  <a:pt x="9515208" y="176212"/>
                </a:lnTo>
                <a:lnTo>
                  <a:pt x="9583470" y="174625"/>
                </a:lnTo>
                <a:lnTo>
                  <a:pt x="9643796" y="166687"/>
                </a:lnTo>
                <a:lnTo>
                  <a:pt x="9696182" y="155575"/>
                </a:lnTo>
                <a:lnTo>
                  <a:pt x="9742220" y="141287"/>
                </a:lnTo>
                <a:lnTo>
                  <a:pt x="9783496" y="125412"/>
                </a:lnTo>
                <a:lnTo>
                  <a:pt x="9820008" y="106362"/>
                </a:lnTo>
                <a:lnTo>
                  <a:pt x="9896208" y="68262"/>
                </a:lnTo>
                <a:lnTo>
                  <a:pt x="9932720" y="52387"/>
                </a:lnTo>
                <a:lnTo>
                  <a:pt x="9973996" y="36512"/>
                </a:lnTo>
                <a:lnTo>
                  <a:pt x="10020032" y="20637"/>
                </a:lnTo>
                <a:lnTo>
                  <a:pt x="10072420" y="9525"/>
                </a:lnTo>
                <a:lnTo>
                  <a:pt x="10132746" y="3175"/>
                </a:lnTo>
                <a:lnTo>
                  <a:pt x="10201008" y="0"/>
                </a:lnTo>
                <a:lnTo>
                  <a:pt x="10269270" y="3175"/>
                </a:lnTo>
                <a:lnTo>
                  <a:pt x="10329596" y="9525"/>
                </a:lnTo>
                <a:lnTo>
                  <a:pt x="10381982" y="20637"/>
                </a:lnTo>
                <a:lnTo>
                  <a:pt x="10428020" y="36512"/>
                </a:lnTo>
                <a:lnTo>
                  <a:pt x="10469296" y="52387"/>
                </a:lnTo>
                <a:lnTo>
                  <a:pt x="10505808" y="68262"/>
                </a:lnTo>
                <a:lnTo>
                  <a:pt x="10543908" y="87312"/>
                </a:lnTo>
                <a:lnTo>
                  <a:pt x="10582008" y="106362"/>
                </a:lnTo>
                <a:lnTo>
                  <a:pt x="10618520" y="125412"/>
                </a:lnTo>
                <a:lnTo>
                  <a:pt x="10659796" y="141287"/>
                </a:lnTo>
                <a:lnTo>
                  <a:pt x="10705832" y="155575"/>
                </a:lnTo>
                <a:lnTo>
                  <a:pt x="10758220" y="166687"/>
                </a:lnTo>
                <a:lnTo>
                  <a:pt x="10818546" y="174625"/>
                </a:lnTo>
                <a:lnTo>
                  <a:pt x="10886808" y="176212"/>
                </a:lnTo>
                <a:lnTo>
                  <a:pt x="10955070" y="174625"/>
                </a:lnTo>
                <a:lnTo>
                  <a:pt x="11015396" y="166687"/>
                </a:lnTo>
                <a:lnTo>
                  <a:pt x="11067782" y="155575"/>
                </a:lnTo>
                <a:lnTo>
                  <a:pt x="11113820" y="141287"/>
                </a:lnTo>
                <a:lnTo>
                  <a:pt x="11155096" y="125412"/>
                </a:lnTo>
                <a:lnTo>
                  <a:pt x="11191608" y="106362"/>
                </a:lnTo>
                <a:lnTo>
                  <a:pt x="11229708" y="87312"/>
                </a:lnTo>
                <a:lnTo>
                  <a:pt x="11267808" y="68262"/>
                </a:lnTo>
                <a:lnTo>
                  <a:pt x="11304320" y="52387"/>
                </a:lnTo>
                <a:lnTo>
                  <a:pt x="11345596" y="36512"/>
                </a:lnTo>
                <a:lnTo>
                  <a:pt x="11391632" y="20637"/>
                </a:lnTo>
                <a:lnTo>
                  <a:pt x="11444020" y="9525"/>
                </a:lnTo>
                <a:lnTo>
                  <a:pt x="11504346" y="3175"/>
                </a:lnTo>
                <a:lnTo>
                  <a:pt x="11572608" y="0"/>
                </a:lnTo>
                <a:lnTo>
                  <a:pt x="11640870" y="3175"/>
                </a:lnTo>
                <a:lnTo>
                  <a:pt x="11701196" y="9525"/>
                </a:lnTo>
                <a:lnTo>
                  <a:pt x="11753582" y="20637"/>
                </a:lnTo>
                <a:lnTo>
                  <a:pt x="11799620" y="36512"/>
                </a:lnTo>
                <a:lnTo>
                  <a:pt x="11840896" y="52387"/>
                </a:lnTo>
                <a:lnTo>
                  <a:pt x="11877408" y="68262"/>
                </a:lnTo>
                <a:lnTo>
                  <a:pt x="11915508" y="87312"/>
                </a:lnTo>
                <a:lnTo>
                  <a:pt x="11953608" y="106362"/>
                </a:lnTo>
                <a:lnTo>
                  <a:pt x="11990120" y="125412"/>
                </a:lnTo>
                <a:lnTo>
                  <a:pt x="12031396" y="141287"/>
                </a:lnTo>
                <a:lnTo>
                  <a:pt x="12077432" y="155575"/>
                </a:lnTo>
                <a:lnTo>
                  <a:pt x="12129820" y="166688"/>
                </a:lnTo>
                <a:lnTo>
                  <a:pt x="12190146" y="174625"/>
                </a:lnTo>
                <a:lnTo>
                  <a:pt x="12192000" y="174668"/>
                </a:lnTo>
                <a:lnTo>
                  <a:pt x="12192000" y="885826"/>
                </a:lnTo>
                <a:lnTo>
                  <a:pt x="12192000" y="1787292"/>
                </a:lnTo>
                <a:lnTo>
                  <a:pt x="0" y="1787292"/>
                </a:lnTo>
                <a:lnTo>
                  <a:pt x="0" y="885826"/>
                </a:lnTo>
                <a:lnTo>
                  <a:pt x="0" y="174668"/>
                </a:lnTo>
                <a:lnTo>
                  <a:pt x="1852" y="174625"/>
                </a:lnTo>
                <a:lnTo>
                  <a:pt x="62177" y="166687"/>
                </a:lnTo>
                <a:lnTo>
                  <a:pt x="114564" y="155575"/>
                </a:lnTo>
                <a:lnTo>
                  <a:pt x="160602" y="141287"/>
                </a:lnTo>
                <a:lnTo>
                  <a:pt x="201877" y="125412"/>
                </a:lnTo>
                <a:lnTo>
                  <a:pt x="238389" y="106362"/>
                </a:lnTo>
                <a:lnTo>
                  <a:pt x="276489" y="87312"/>
                </a:lnTo>
                <a:lnTo>
                  <a:pt x="314589" y="68262"/>
                </a:lnTo>
                <a:lnTo>
                  <a:pt x="351102" y="52387"/>
                </a:lnTo>
                <a:lnTo>
                  <a:pt x="392377" y="36512"/>
                </a:lnTo>
                <a:lnTo>
                  <a:pt x="438414" y="20637"/>
                </a:lnTo>
                <a:lnTo>
                  <a:pt x="490802" y="9525"/>
                </a:lnTo>
                <a:lnTo>
                  <a:pt x="551127" y="3175"/>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160238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9B104E-D541-471D-B9E4-989124CC19E1}"/>
              </a:ext>
            </a:extLst>
          </p:cNvPr>
          <p:cNvSpPr>
            <a:spLocks noGrp="1"/>
          </p:cNvSpPr>
          <p:nvPr>
            <p:ph type="title"/>
          </p:nvPr>
        </p:nvSpPr>
        <p:spPr/>
        <p:txBody>
          <a:bodyPr/>
          <a:lstStyle/>
          <a:p>
            <a:r>
              <a:rPr lang="en-US" dirty="0"/>
              <a:t>Canada before the 18</a:t>
            </a:r>
            <a:r>
              <a:rPr lang="en-US" baseline="30000" dirty="0"/>
              <a:t>th</a:t>
            </a:r>
            <a:r>
              <a:rPr lang="en-US" dirty="0"/>
              <a:t> century</a:t>
            </a:r>
          </a:p>
        </p:txBody>
      </p:sp>
      <p:sp>
        <p:nvSpPr>
          <p:cNvPr id="3" name="Content Placeholder 2">
            <a:extLst>
              <a:ext uri="{FF2B5EF4-FFF2-40B4-BE49-F238E27FC236}">
                <a16:creationId xmlns:a16="http://schemas.microsoft.com/office/drawing/2014/main" id="{BDADF148-8365-4170-A173-DCCAB30B8C3F}"/>
              </a:ext>
            </a:extLst>
          </p:cNvPr>
          <p:cNvSpPr>
            <a:spLocks noGrp="1"/>
          </p:cNvSpPr>
          <p:nvPr>
            <p:ph idx="1"/>
          </p:nvPr>
        </p:nvSpPr>
        <p:spPr/>
        <p:txBody>
          <a:bodyPr>
            <a:normAutofit fontScale="85000" lnSpcReduction="10000"/>
          </a:bodyPr>
          <a:lstStyle/>
          <a:p>
            <a:r>
              <a:rPr lang="en-US" dirty="0"/>
              <a:t>1689: Superior council of Quebec gave permission for prices of bread to be regulated at municipal level, a common European practice</a:t>
            </a:r>
          </a:p>
          <a:p>
            <a:pPr lvl="1"/>
            <a:r>
              <a:rPr lang="en-US" dirty="0"/>
              <a:t>This more than likely led to a shortage of bread due to changes in bakers’ expenses</a:t>
            </a:r>
          </a:p>
          <a:p>
            <a:r>
              <a:rPr lang="en-US" dirty="0"/>
              <a:t>1700: price controls on bread were followed by more price controls on wheat</a:t>
            </a:r>
          </a:p>
          <a:p>
            <a:pPr lvl="1"/>
            <a:r>
              <a:rPr lang="en-US" dirty="0"/>
              <a:t>Bakers were mandated to work for the city</a:t>
            </a:r>
          </a:p>
          <a:p>
            <a:r>
              <a:rPr lang="en-US" dirty="0"/>
              <a:t>1750s: price controls were set on fresh codfish</a:t>
            </a:r>
          </a:p>
          <a:p>
            <a:pPr lvl="1"/>
            <a:r>
              <a:rPr lang="en-US" dirty="0"/>
              <a:t>Significant because most of New France’s wealth came from sales of fish</a:t>
            </a:r>
          </a:p>
          <a:p>
            <a:pPr lvl="1"/>
            <a:r>
              <a:rPr lang="en-US" dirty="0"/>
              <a:t>This time legislators new that setting certain prices for the fish was not enough to keep their prices at that level</a:t>
            </a:r>
          </a:p>
          <a:p>
            <a:pPr lvl="1"/>
            <a:r>
              <a:rPr lang="en-US" dirty="0"/>
              <a:t>Instead they forbade fisherman from refusing to sell their fish at the set price</a:t>
            </a:r>
          </a:p>
          <a:p>
            <a:pPr lvl="1"/>
            <a:r>
              <a:rPr lang="en-US" dirty="0"/>
              <a:t>The consequence of this action is that fisherman decided to just move elsewhere where they could get paid a “good” price for their fish and new France made less money from the fish market</a:t>
            </a:r>
          </a:p>
        </p:txBody>
      </p:sp>
    </p:spTree>
    <p:extLst>
      <p:ext uri="{BB962C8B-B14F-4D97-AF65-F5344CB8AC3E}">
        <p14:creationId xmlns:p14="http://schemas.microsoft.com/office/powerpoint/2010/main" val="8730627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A48647-6B34-4E99-A3EC-874BD538A2F9}"/>
              </a:ext>
            </a:extLst>
          </p:cNvPr>
          <p:cNvSpPr>
            <a:spLocks noGrp="1"/>
          </p:cNvSpPr>
          <p:nvPr>
            <p:ph type="title"/>
          </p:nvPr>
        </p:nvSpPr>
        <p:spPr/>
        <p:txBody>
          <a:bodyPr/>
          <a:lstStyle/>
          <a:p>
            <a:r>
              <a:rPr lang="en-US" dirty="0"/>
              <a:t>Canada before the 18</a:t>
            </a:r>
            <a:r>
              <a:rPr lang="en-US" baseline="30000" dirty="0"/>
              <a:t>th</a:t>
            </a:r>
            <a:r>
              <a:rPr lang="en-US" dirty="0"/>
              <a:t> century</a:t>
            </a:r>
          </a:p>
        </p:txBody>
      </p:sp>
      <p:sp>
        <p:nvSpPr>
          <p:cNvPr id="3" name="Content Placeholder 2">
            <a:extLst>
              <a:ext uri="{FF2B5EF4-FFF2-40B4-BE49-F238E27FC236}">
                <a16:creationId xmlns:a16="http://schemas.microsoft.com/office/drawing/2014/main" id="{951BB9EA-5E59-4DBB-B2C8-6836B25D8206}"/>
              </a:ext>
            </a:extLst>
          </p:cNvPr>
          <p:cNvSpPr>
            <a:spLocks noGrp="1"/>
          </p:cNvSpPr>
          <p:nvPr>
            <p:ph idx="1"/>
          </p:nvPr>
        </p:nvSpPr>
        <p:spPr>
          <a:xfrm>
            <a:off x="1251678" y="1632031"/>
            <a:ext cx="10178322" cy="4247562"/>
          </a:xfrm>
        </p:spPr>
        <p:txBody>
          <a:bodyPr/>
          <a:lstStyle/>
          <a:p>
            <a:r>
              <a:rPr lang="en-US" dirty="0"/>
              <a:t>Little regulation of internal trade in Quebec</a:t>
            </a:r>
          </a:p>
          <a:p>
            <a:r>
              <a:rPr lang="en-US" dirty="0"/>
              <a:t>Early 17</a:t>
            </a:r>
            <a:r>
              <a:rPr lang="en-US" baseline="30000" dirty="0"/>
              <a:t>th</a:t>
            </a:r>
            <a:r>
              <a:rPr lang="en-US" dirty="0"/>
              <a:t> century, nomadic merchants were forbidden to enter into retail transactions of any sort and had many prohibitions placed on them</a:t>
            </a:r>
          </a:p>
          <a:p>
            <a:pPr lvl="1"/>
            <a:r>
              <a:rPr lang="en-US" dirty="0"/>
              <a:t>Effect of this is a maintenance of retail prices at certain levels </a:t>
            </a:r>
          </a:p>
          <a:p>
            <a:pPr lvl="1"/>
            <a:r>
              <a:rPr lang="en-US" dirty="0"/>
              <a:t>since it basically blocked out foreign competition so they couldn’t compete with domestic ones</a:t>
            </a:r>
          </a:p>
          <a:p>
            <a:r>
              <a:rPr lang="en-US" dirty="0"/>
              <a:t>In 1727, local Quebec merchants also wrote to the king to request that he stop itinerant merchants from operating in their areas</a:t>
            </a:r>
          </a:p>
          <a:p>
            <a:pPr lvl="1"/>
            <a:r>
              <a:rPr lang="en-US" dirty="0"/>
              <a:t>The king did not approve their request as he supported their operations locally</a:t>
            </a:r>
          </a:p>
          <a:p>
            <a:r>
              <a:rPr lang="en-US" dirty="0"/>
              <a:t> Both of these attempts to control local prices failed</a:t>
            </a:r>
          </a:p>
          <a:p>
            <a:pPr lvl="1"/>
            <a:endParaRPr lang="en-US" dirty="0"/>
          </a:p>
        </p:txBody>
      </p:sp>
    </p:spTree>
    <p:extLst>
      <p:ext uri="{BB962C8B-B14F-4D97-AF65-F5344CB8AC3E}">
        <p14:creationId xmlns:p14="http://schemas.microsoft.com/office/powerpoint/2010/main" val="16220754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475382-E5BA-49F3-9315-AF40D723E9AC}"/>
              </a:ext>
            </a:extLst>
          </p:cNvPr>
          <p:cNvSpPr>
            <a:spLocks noGrp="1"/>
          </p:cNvSpPr>
          <p:nvPr>
            <p:ph type="title"/>
          </p:nvPr>
        </p:nvSpPr>
        <p:spPr/>
        <p:txBody>
          <a:bodyPr/>
          <a:lstStyle/>
          <a:p>
            <a:r>
              <a:rPr lang="en-US" dirty="0"/>
              <a:t>Inflation During this time</a:t>
            </a:r>
          </a:p>
        </p:txBody>
      </p:sp>
      <p:sp>
        <p:nvSpPr>
          <p:cNvPr id="3" name="Content Placeholder 2">
            <a:extLst>
              <a:ext uri="{FF2B5EF4-FFF2-40B4-BE49-F238E27FC236}">
                <a16:creationId xmlns:a16="http://schemas.microsoft.com/office/drawing/2014/main" id="{71FE6937-AA0B-47AA-934F-63ED3315CD9D}"/>
              </a:ext>
            </a:extLst>
          </p:cNvPr>
          <p:cNvSpPr>
            <a:spLocks noGrp="1"/>
          </p:cNvSpPr>
          <p:nvPr>
            <p:ph idx="1"/>
          </p:nvPr>
        </p:nvSpPr>
        <p:spPr>
          <a:xfrm>
            <a:off x="1251678" y="1605517"/>
            <a:ext cx="10178322" cy="4274076"/>
          </a:xfrm>
        </p:spPr>
        <p:txBody>
          <a:bodyPr>
            <a:normAutofit/>
          </a:bodyPr>
          <a:lstStyle/>
          <a:p>
            <a:r>
              <a:rPr lang="en-US" sz="2800" dirty="0"/>
              <a:t>Quebec 1759: a writer from the time explains that the government was printing a lot of money at the time without any regard to commodity stocks which increased prices to unreasonable levels</a:t>
            </a:r>
          </a:p>
          <a:p>
            <a:r>
              <a:rPr lang="en-US" sz="2800" dirty="0"/>
              <a:t>Bills of exchange from the govt at the time show an increase from 800 thousand livres in 1754 to 25,000 thousand livres by 1758, only 4 years later</a:t>
            </a:r>
          </a:p>
          <a:p>
            <a:r>
              <a:rPr lang="en-US" sz="2800" dirty="0"/>
              <a:t>It was estimated that by 1759, the exchange could have increased up to 50 million at the rate money was being printed</a:t>
            </a:r>
          </a:p>
        </p:txBody>
      </p:sp>
    </p:spTree>
    <p:extLst>
      <p:ext uri="{BB962C8B-B14F-4D97-AF65-F5344CB8AC3E}">
        <p14:creationId xmlns:p14="http://schemas.microsoft.com/office/powerpoint/2010/main" val="35057033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5AA682-FE59-4519-BB86-E40C05AEAA6B}"/>
              </a:ext>
            </a:extLst>
          </p:cNvPr>
          <p:cNvSpPr>
            <a:spLocks noGrp="1"/>
          </p:cNvSpPr>
          <p:nvPr>
            <p:ph type="title"/>
          </p:nvPr>
        </p:nvSpPr>
        <p:spPr/>
        <p:txBody>
          <a:bodyPr/>
          <a:lstStyle/>
          <a:p>
            <a:r>
              <a:rPr lang="en-US" dirty="0"/>
              <a:t>U.S. New England</a:t>
            </a:r>
          </a:p>
        </p:txBody>
      </p:sp>
      <p:sp>
        <p:nvSpPr>
          <p:cNvPr id="3" name="Content Placeholder 2">
            <a:extLst>
              <a:ext uri="{FF2B5EF4-FFF2-40B4-BE49-F238E27FC236}">
                <a16:creationId xmlns:a16="http://schemas.microsoft.com/office/drawing/2014/main" id="{5B49EC8C-7706-4F48-BBC7-3567007B34D1}"/>
              </a:ext>
            </a:extLst>
          </p:cNvPr>
          <p:cNvSpPr>
            <a:spLocks noGrp="1"/>
          </p:cNvSpPr>
          <p:nvPr>
            <p:ph idx="1"/>
          </p:nvPr>
        </p:nvSpPr>
        <p:spPr/>
        <p:txBody>
          <a:bodyPr/>
          <a:lstStyle/>
          <a:p>
            <a:r>
              <a:rPr lang="en-US" dirty="0"/>
              <a:t>Colonists of early New England pushed the government to regulate whatever aspects of society they could</a:t>
            </a:r>
          </a:p>
          <a:p>
            <a:r>
              <a:rPr lang="en-US" dirty="0"/>
              <a:t>This regulation permeated:</a:t>
            </a:r>
          </a:p>
          <a:p>
            <a:pPr lvl="1"/>
            <a:r>
              <a:rPr lang="en-US" dirty="0"/>
              <a:t>The economy</a:t>
            </a:r>
          </a:p>
          <a:p>
            <a:pPr lvl="1"/>
            <a:r>
              <a:rPr lang="en-US" dirty="0"/>
              <a:t>Politics</a:t>
            </a:r>
          </a:p>
          <a:p>
            <a:pPr lvl="1"/>
            <a:r>
              <a:rPr lang="en-US" dirty="0"/>
              <a:t>Religion</a:t>
            </a:r>
          </a:p>
          <a:p>
            <a:r>
              <a:rPr lang="en-US" dirty="0"/>
              <a:t>Puritan William Weeden believed society needed to regulate enough to free society from the “ungodly” in order to legislate prosperity and everyone’s wellbeing</a:t>
            </a:r>
          </a:p>
        </p:txBody>
      </p:sp>
    </p:spTree>
    <p:extLst>
      <p:ext uri="{BB962C8B-B14F-4D97-AF65-F5344CB8AC3E}">
        <p14:creationId xmlns:p14="http://schemas.microsoft.com/office/powerpoint/2010/main" val="26016387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15FD6C-2430-4F62-B826-7C4F2FD492C2}"/>
              </a:ext>
            </a:extLst>
          </p:cNvPr>
          <p:cNvSpPr>
            <a:spLocks noGrp="1"/>
          </p:cNvSpPr>
          <p:nvPr>
            <p:ph type="title"/>
          </p:nvPr>
        </p:nvSpPr>
        <p:spPr/>
        <p:txBody>
          <a:bodyPr/>
          <a:lstStyle/>
          <a:p>
            <a:r>
              <a:rPr lang="en-US" dirty="0"/>
              <a:t>U.S. New England</a:t>
            </a:r>
          </a:p>
        </p:txBody>
      </p:sp>
      <p:sp>
        <p:nvSpPr>
          <p:cNvPr id="3" name="Content Placeholder 2">
            <a:extLst>
              <a:ext uri="{FF2B5EF4-FFF2-40B4-BE49-F238E27FC236}">
                <a16:creationId xmlns:a16="http://schemas.microsoft.com/office/drawing/2014/main" id="{4EB77266-A54F-40B2-8ACD-46F249EB4CA3}"/>
              </a:ext>
            </a:extLst>
          </p:cNvPr>
          <p:cNvSpPr>
            <a:spLocks noGrp="1"/>
          </p:cNvSpPr>
          <p:nvPr>
            <p:ph idx="1"/>
          </p:nvPr>
        </p:nvSpPr>
        <p:spPr/>
        <p:txBody>
          <a:bodyPr>
            <a:normAutofit fontScale="92500" lnSpcReduction="10000"/>
          </a:bodyPr>
          <a:lstStyle/>
          <a:p>
            <a:r>
              <a:rPr lang="en-US" dirty="0"/>
              <a:t>1630: general courts tried to fix wage rates.</a:t>
            </a:r>
          </a:p>
          <a:p>
            <a:r>
              <a:rPr lang="en-US" dirty="0"/>
              <a:t>Many occupations were to receive no more than 2 shillings a day to try to even the playing field between rich and poor from carpenters to lawyers</a:t>
            </a:r>
          </a:p>
          <a:p>
            <a:pPr lvl="1"/>
            <a:r>
              <a:rPr lang="en-US" dirty="0"/>
              <a:t>A fine of 10 shillings was given if someone broke this rule</a:t>
            </a:r>
          </a:p>
          <a:p>
            <a:r>
              <a:rPr lang="en-US" dirty="0"/>
              <a:t>A maximum profit of 33% was also set for sales of commodities</a:t>
            </a:r>
          </a:p>
          <a:p>
            <a:r>
              <a:rPr lang="en-US" dirty="0"/>
              <a:t>There were also attempts to regulate trade with the natives</a:t>
            </a:r>
          </a:p>
          <a:p>
            <a:pPr lvl="1"/>
            <a:r>
              <a:rPr lang="en-US" dirty="0"/>
              <a:t>Example: max profits from </a:t>
            </a:r>
            <a:r>
              <a:rPr lang="en-US" dirty="0" err="1"/>
              <a:t>beaverskin</a:t>
            </a:r>
            <a:r>
              <a:rPr lang="en-US" dirty="0"/>
              <a:t> sales</a:t>
            </a:r>
          </a:p>
          <a:p>
            <a:pPr lvl="1"/>
            <a:r>
              <a:rPr lang="en-US" dirty="0"/>
              <a:t>Example: forbidding sale of items in short supply to the natives</a:t>
            </a:r>
          </a:p>
          <a:p>
            <a:pPr lvl="2"/>
            <a:r>
              <a:rPr lang="en-US" dirty="0"/>
              <a:t>This caused natives to retaliate by increasing price of </a:t>
            </a:r>
            <a:r>
              <a:rPr lang="en-US" dirty="0" err="1"/>
              <a:t>beaverskin</a:t>
            </a:r>
            <a:r>
              <a:rPr lang="en-US" dirty="0"/>
              <a:t> for the Puritans</a:t>
            </a:r>
          </a:p>
          <a:p>
            <a:r>
              <a:rPr lang="en-US" dirty="0"/>
              <a:t>Regulations only lasted about 6 months before they were cancelled</a:t>
            </a:r>
          </a:p>
        </p:txBody>
      </p:sp>
    </p:spTree>
    <p:extLst>
      <p:ext uri="{BB962C8B-B14F-4D97-AF65-F5344CB8AC3E}">
        <p14:creationId xmlns:p14="http://schemas.microsoft.com/office/powerpoint/2010/main" val="28456718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DBC5BD-F656-48B4-98C1-EFBECA739BF8}"/>
              </a:ext>
            </a:extLst>
          </p:cNvPr>
          <p:cNvSpPr>
            <a:spLocks noGrp="1"/>
          </p:cNvSpPr>
          <p:nvPr>
            <p:ph type="title"/>
          </p:nvPr>
        </p:nvSpPr>
        <p:spPr/>
        <p:txBody>
          <a:bodyPr/>
          <a:lstStyle/>
          <a:p>
            <a:r>
              <a:rPr lang="en-US" dirty="0"/>
              <a:t>U.S. </a:t>
            </a:r>
            <a:r>
              <a:rPr lang="en-US" dirty="0" err="1"/>
              <a:t>Masachusettes</a:t>
            </a:r>
            <a:r>
              <a:rPr lang="en-US" dirty="0"/>
              <a:t> bay colony</a:t>
            </a:r>
          </a:p>
        </p:txBody>
      </p:sp>
      <p:sp>
        <p:nvSpPr>
          <p:cNvPr id="3" name="Content Placeholder 2">
            <a:extLst>
              <a:ext uri="{FF2B5EF4-FFF2-40B4-BE49-F238E27FC236}">
                <a16:creationId xmlns:a16="http://schemas.microsoft.com/office/drawing/2014/main" id="{CD3C670D-0408-45E2-A475-8009607E651D}"/>
              </a:ext>
            </a:extLst>
          </p:cNvPr>
          <p:cNvSpPr>
            <a:spLocks noGrp="1"/>
          </p:cNvSpPr>
          <p:nvPr>
            <p:ph idx="1"/>
          </p:nvPr>
        </p:nvSpPr>
        <p:spPr/>
        <p:txBody>
          <a:bodyPr>
            <a:normAutofit/>
          </a:bodyPr>
          <a:lstStyle/>
          <a:p>
            <a:r>
              <a:rPr lang="en-US" sz="2800" dirty="0"/>
              <a:t>Also tried to artificially control prices and mess with trade</a:t>
            </a:r>
          </a:p>
          <a:p>
            <a:r>
              <a:rPr lang="en-US" sz="2800" dirty="0"/>
              <a:t>19</a:t>
            </a:r>
            <a:r>
              <a:rPr lang="en-US" sz="2800" baseline="30000" dirty="0"/>
              <a:t>th</a:t>
            </a:r>
            <a:r>
              <a:rPr lang="en-US" sz="2800" dirty="0"/>
              <a:t> century historian explains that the govt dug into tiniest details of doing business, eating and dressing, and domestic affairs</a:t>
            </a:r>
          </a:p>
          <a:p>
            <a:r>
              <a:rPr lang="en-US" sz="2800" dirty="0"/>
              <a:t>The community was tiny and homogenous in terms of religion and population so if price fixing was going to work for anyone it should have for this colony, but it didn’t</a:t>
            </a:r>
          </a:p>
        </p:txBody>
      </p:sp>
    </p:spTree>
    <p:extLst>
      <p:ext uri="{BB962C8B-B14F-4D97-AF65-F5344CB8AC3E}">
        <p14:creationId xmlns:p14="http://schemas.microsoft.com/office/powerpoint/2010/main" val="29812493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BE455A-7E65-41EA-8C8E-CF0874843BD1}"/>
              </a:ext>
            </a:extLst>
          </p:cNvPr>
          <p:cNvSpPr>
            <a:spLocks noGrp="1"/>
          </p:cNvSpPr>
          <p:nvPr>
            <p:ph type="title"/>
          </p:nvPr>
        </p:nvSpPr>
        <p:spPr/>
        <p:txBody>
          <a:bodyPr/>
          <a:lstStyle/>
          <a:p>
            <a:r>
              <a:rPr lang="en-US" dirty="0"/>
              <a:t>War for independence</a:t>
            </a:r>
          </a:p>
        </p:txBody>
      </p:sp>
      <p:sp>
        <p:nvSpPr>
          <p:cNvPr id="3" name="Content Placeholder 2">
            <a:extLst>
              <a:ext uri="{FF2B5EF4-FFF2-40B4-BE49-F238E27FC236}">
                <a16:creationId xmlns:a16="http://schemas.microsoft.com/office/drawing/2014/main" id="{1BF24A5A-07D5-473D-A040-2F8EB8136C88}"/>
              </a:ext>
            </a:extLst>
          </p:cNvPr>
          <p:cNvSpPr>
            <a:spLocks noGrp="1"/>
          </p:cNvSpPr>
          <p:nvPr>
            <p:ph idx="1"/>
          </p:nvPr>
        </p:nvSpPr>
        <p:spPr>
          <a:xfrm>
            <a:off x="1251678" y="1874517"/>
            <a:ext cx="10178322" cy="3593591"/>
          </a:xfrm>
        </p:spPr>
        <p:txBody>
          <a:bodyPr>
            <a:normAutofit/>
          </a:bodyPr>
          <a:lstStyle/>
          <a:p>
            <a:r>
              <a:rPr lang="en-US" sz="2400" dirty="0"/>
              <a:t>The war for independence to form the U.S. instigated even tighter economic controls</a:t>
            </a:r>
          </a:p>
          <a:p>
            <a:r>
              <a:rPr lang="en-US" sz="2400" dirty="0"/>
              <a:t>1175: continental congress ran to authorize the printing of money causing new continental currency to quickly decrease in value</a:t>
            </a:r>
          </a:p>
          <a:p>
            <a:r>
              <a:rPr lang="en-US" sz="2400" dirty="0" err="1"/>
              <a:t>Pelatiah</a:t>
            </a:r>
            <a:r>
              <a:rPr lang="en-US" sz="2400" dirty="0"/>
              <a:t> Webster, one of the U.S,’s first well known economists suggested that they quickly stop printing money but no one listened to him </a:t>
            </a:r>
          </a:p>
          <a:p>
            <a:r>
              <a:rPr lang="en-US" sz="2400" dirty="0"/>
              <a:t>As a result, by 1177, commodity prices increased by 480% over the prewar average</a:t>
            </a:r>
          </a:p>
        </p:txBody>
      </p:sp>
    </p:spTree>
    <p:extLst>
      <p:ext uri="{BB962C8B-B14F-4D97-AF65-F5344CB8AC3E}">
        <p14:creationId xmlns:p14="http://schemas.microsoft.com/office/powerpoint/2010/main" val="25412619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00A37B-9819-4DD5-99FC-EB9A8CC86628}"/>
              </a:ext>
            </a:extLst>
          </p:cNvPr>
          <p:cNvSpPr>
            <a:spLocks noGrp="1"/>
          </p:cNvSpPr>
          <p:nvPr>
            <p:ph type="title"/>
          </p:nvPr>
        </p:nvSpPr>
        <p:spPr/>
        <p:txBody>
          <a:bodyPr/>
          <a:lstStyle/>
          <a:p>
            <a:r>
              <a:rPr lang="en-US" dirty="0"/>
              <a:t>Everything’s Fine!</a:t>
            </a:r>
          </a:p>
        </p:txBody>
      </p:sp>
      <p:sp>
        <p:nvSpPr>
          <p:cNvPr id="3" name="Content Placeholder 2">
            <a:extLst>
              <a:ext uri="{FF2B5EF4-FFF2-40B4-BE49-F238E27FC236}">
                <a16:creationId xmlns:a16="http://schemas.microsoft.com/office/drawing/2014/main" id="{8EC52031-8466-45C6-9905-6CD389D597CF}"/>
              </a:ext>
            </a:extLst>
          </p:cNvPr>
          <p:cNvSpPr>
            <a:spLocks noGrp="1"/>
          </p:cNvSpPr>
          <p:nvPr>
            <p:ph idx="1"/>
          </p:nvPr>
        </p:nvSpPr>
        <p:spPr/>
        <p:txBody>
          <a:bodyPr>
            <a:normAutofit fontScale="92500"/>
          </a:bodyPr>
          <a:lstStyle/>
          <a:p>
            <a:r>
              <a:rPr lang="en-US" dirty="0"/>
              <a:t>Congress didn’t want to admit that their paper money was close to worthless</a:t>
            </a:r>
          </a:p>
          <a:p>
            <a:r>
              <a:rPr lang="en-US" dirty="0"/>
              <a:t>There were claims that unpatriotic people in the community contributed greatly to artificial increase in prices</a:t>
            </a:r>
          </a:p>
          <a:p>
            <a:r>
              <a:rPr lang="en-US" dirty="0"/>
              <a:t>1774: Congress declared that all manufactured goods in the country had been sold at reasonable prices and that goods venders weren’t taking advantage of scarcity of goods by increasing prices</a:t>
            </a:r>
          </a:p>
          <a:p>
            <a:r>
              <a:rPr lang="en-US" dirty="0"/>
              <a:t>1776: General Assembly of Connecticut imposed max prices for basic life necessities</a:t>
            </a:r>
          </a:p>
          <a:p>
            <a:pPr lvl="1"/>
            <a:r>
              <a:rPr lang="en-US" dirty="0"/>
              <a:t>i.e. food, clothes, gas, and labor</a:t>
            </a:r>
          </a:p>
          <a:p>
            <a:r>
              <a:rPr lang="en-US" dirty="0"/>
              <a:t>1777:  They passed a similar law again.</a:t>
            </a:r>
          </a:p>
          <a:p>
            <a:r>
              <a:rPr lang="en-US" dirty="0"/>
              <a:t>Shortly after, they realized both of these regulations had failed and cancelled both of them</a:t>
            </a:r>
          </a:p>
          <a:p>
            <a:endParaRPr lang="en-US" dirty="0"/>
          </a:p>
        </p:txBody>
      </p:sp>
    </p:spTree>
    <p:extLst>
      <p:ext uri="{BB962C8B-B14F-4D97-AF65-F5344CB8AC3E}">
        <p14:creationId xmlns:p14="http://schemas.microsoft.com/office/powerpoint/2010/main" val="3609869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FAE67-46FC-4CB6-A276-F7585BD67426}"/>
              </a:ext>
            </a:extLst>
          </p:cNvPr>
          <p:cNvSpPr>
            <a:spLocks noGrp="1"/>
          </p:cNvSpPr>
          <p:nvPr>
            <p:ph type="title"/>
          </p:nvPr>
        </p:nvSpPr>
        <p:spPr/>
        <p:txBody>
          <a:bodyPr/>
          <a:lstStyle/>
          <a:p>
            <a:r>
              <a:rPr lang="en-US" dirty="0"/>
              <a:t>Connecticut</a:t>
            </a:r>
          </a:p>
        </p:txBody>
      </p:sp>
      <p:sp>
        <p:nvSpPr>
          <p:cNvPr id="3" name="Content Placeholder 2">
            <a:extLst>
              <a:ext uri="{FF2B5EF4-FFF2-40B4-BE49-F238E27FC236}">
                <a16:creationId xmlns:a16="http://schemas.microsoft.com/office/drawing/2014/main" id="{3819D403-7C2E-4D6F-B661-6688582D0310}"/>
              </a:ext>
            </a:extLst>
          </p:cNvPr>
          <p:cNvSpPr>
            <a:spLocks noGrp="1"/>
          </p:cNvSpPr>
          <p:nvPr>
            <p:ph idx="1"/>
          </p:nvPr>
        </p:nvSpPr>
        <p:spPr/>
        <p:txBody>
          <a:bodyPr>
            <a:normAutofit/>
          </a:bodyPr>
          <a:lstStyle/>
          <a:p>
            <a:r>
              <a:rPr lang="en-US" sz="2800" dirty="0"/>
              <a:t>1778 </a:t>
            </a:r>
            <a:r>
              <a:rPr lang="en-US" sz="2800" dirty="0" err="1"/>
              <a:t>Proregulation</a:t>
            </a:r>
            <a:r>
              <a:rPr lang="en-US" sz="2800" dirty="0"/>
              <a:t> was in great support again</a:t>
            </a:r>
          </a:p>
          <a:p>
            <a:r>
              <a:rPr lang="en-US" sz="2800" dirty="0"/>
              <a:t>Connecticut adopted new taxes on prices and wages</a:t>
            </a:r>
          </a:p>
          <a:p>
            <a:r>
              <a:rPr lang="en-US" sz="2800" dirty="0"/>
              <a:t>Retail prices couldn’t be more than 25% of wholesale prices and transportation</a:t>
            </a:r>
          </a:p>
          <a:p>
            <a:r>
              <a:rPr lang="en-US" sz="2800" dirty="0"/>
              <a:t>Months later, the Governor of Connecticut wrote to the President of the Continental Congress that the regulations were ineffective</a:t>
            </a:r>
          </a:p>
        </p:txBody>
      </p:sp>
    </p:spTree>
    <p:extLst>
      <p:ext uri="{BB962C8B-B14F-4D97-AF65-F5344CB8AC3E}">
        <p14:creationId xmlns:p14="http://schemas.microsoft.com/office/powerpoint/2010/main" val="2982585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081425-99DE-43DA-9F6A-5DB78D4C1FA8}"/>
              </a:ext>
            </a:extLst>
          </p:cNvPr>
          <p:cNvSpPr>
            <a:spLocks noGrp="1"/>
          </p:cNvSpPr>
          <p:nvPr>
            <p:ph type="title"/>
          </p:nvPr>
        </p:nvSpPr>
        <p:spPr/>
        <p:txBody>
          <a:bodyPr/>
          <a:lstStyle/>
          <a:p>
            <a:r>
              <a:rPr lang="en-US" dirty="0"/>
              <a:t>Washington Battles starvation</a:t>
            </a:r>
          </a:p>
        </p:txBody>
      </p:sp>
      <p:sp>
        <p:nvSpPr>
          <p:cNvPr id="3" name="Content Placeholder 2">
            <a:extLst>
              <a:ext uri="{FF2B5EF4-FFF2-40B4-BE49-F238E27FC236}">
                <a16:creationId xmlns:a16="http://schemas.microsoft.com/office/drawing/2014/main" id="{9985812C-D3C2-4875-B6E0-296FEF1C8720}"/>
              </a:ext>
            </a:extLst>
          </p:cNvPr>
          <p:cNvSpPr>
            <a:spLocks noGrp="1"/>
          </p:cNvSpPr>
          <p:nvPr>
            <p:ph idx="1"/>
          </p:nvPr>
        </p:nvSpPr>
        <p:spPr>
          <a:xfrm>
            <a:off x="1251678" y="1531089"/>
            <a:ext cx="10178322" cy="4348504"/>
          </a:xfrm>
        </p:spPr>
        <p:txBody>
          <a:bodyPr>
            <a:normAutofit lnSpcReduction="10000"/>
          </a:bodyPr>
          <a:lstStyle/>
          <a:p>
            <a:r>
              <a:rPr lang="en-US" dirty="0"/>
              <a:t>1777:  Washington’s army was located in Pennsylvania</a:t>
            </a:r>
          </a:p>
          <a:p>
            <a:r>
              <a:rPr lang="en-US" dirty="0"/>
              <a:t>The commonwealth’s legislature tried to control prices for commodities that were needed by the army</a:t>
            </a:r>
          </a:p>
          <a:p>
            <a:r>
              <a:rPr lang="en-US" dirty="0"/>
              <a:t>The idea behind this was that the price controls would cut the army’s running expenses and the burden the war would have on the people</a:t>
            </a:r>
          </a:p>
          <a:p>
            <a:r>
              <a:rPr lang="en-US" dirty="0"/>
              <a:t>Consequently, prices of uncontrolled goods rose dramatically</a:t>
            </a:r>
          </a:p>
          <a:p>
            <a:r>
              <a:rPr lang="en-US" dirty="0"/>
              <a:t>Farmers refused to sell their goods for “unfair” prices</a:t>
            </a:r>
          </a:p>
          <a:p>
            <a:r>
              <a:rPr lang="en-US" dirty="0"/>
              <a:t>Some with large families even secretly sold their goods to the British who paid them in gold</a:t>
            </a:r>
          </a:p>
          <a:p>
            <a:r>
              <a:rPr lang="en-US" dirty="0"/>
              <a:t>1778:  Valley Forge;  Washington’s army almost starved to death because of the price controls so the laws were immediately repealed</a:t>
            </a:r>
          </a:p>
          <a:p>
            <a:pPr lvl="1"/>
            <a:r>
              <a:rPr lang="en-US" dirty="0"/>
              <a:t>Right after the laws were repealed, inflation increased to 80x prewar level before immediately decreasing again to a price a little over prewar price</a:t>
            </a:r>
          </a:p>
          <a:p>
            <a:endParaRPr lang="en-US" dirty="0"/>
          </a:p>
        </p:txBody>
      </p:sp>
    </p:spTree>
    <p:extLst>
      <p:ext uri="{BB962C8B-B14F-4D97-AF65-F5344CB8AC3E}">
        <p14:creationId xmlns:p14="http://schemas.microsoft.com/office/powerpoint/2010/main" val="5133952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F63A1F-C2D6-4B0B-870B-2CDEF4F6558C}"/>
              </a:ext>
            </a:extLst>
          </p:cNvPr>
          <p:cNvSpPr>
            <a:spLocks noGrp="1"/>
          </p:cNvSpPr>
          <p:nvPr>
            <p:ph type="title"/>
          </p:nvPr>
        </p:nvSpPr>
        <p:spPr/>
        <p:txBody>
          <a:bodyPr/>
          <a:lstStyle/>
          <a:p>
            <a:r>
              <a:rPr lang="en-US" dirty="0"/>
              <a:t>They never learn!</a:t>
            </a:r>
          </a:p>
        </p:txBody>
      </p:sp>
      <p:sp>
        <p:nvSpPr>
          <p:cNvPr id="3" name="Content Placeholder 2">
            <a:extLst>
              <a:ext uri="{FF2B5EF4-FFF2-40B4-BE49-F238E27FC236}">
                <a16:creationId xmlns:a16="http://schemas.microsoft.com/office/drawing/2014/main" id="{21AE60EA-F88D-43C5-90AA-BC489841F626}"/>
              </a:ext>
            </a:extLst>
          </p:cNvPr>
          <p:cNvSpPr>
            <a:spLocks noGrp="1"/>
          </p:cNvSpPr>
          <p:nvPr>
            <p:ph idx="1"/>
          </p:nvPr>
        </p:nvSpPr>
        <p:spPr/>
        <p:txBody>
          <a:bodyPr/>
          <a:lstStyle/>
          <a:p>
            <a:r>
              <a:rPr lang="en-US" dirty="0"/>
              <a:t>The army started paying actual prices for their goods which put them at a better position for war by Fall of 1778</a:t>
            </a:r>
          </a:p>
          <a:p>
            <a:r>
              <a:rPr lang="en-US" dirty="0"/>
              <a:t>An economist for the First National Bank of Chicago explains why price controls were futile</a:t>
            </a:r>
          </a:p>
          <a:p>
            <a:pPr lvl="1"/>
            <a:r>
              <a:rPr lang="en-US" dirty="0"/>
              <a:t>Example:  The wages for common labor in Boston of 3 shillings a day in 1777 rose to 60 shillings by 1779</a:t>
            </a:r>
          </a:p>
          <a:p>
            <a:pPr lvl="1"/>
            <a:r>
              <a:rPr lang="en-US" dirty="0"/>
              <a:t>Washington even complained that a wagon load of money could barely purchase a wagon load of supplies</a:t>
            </a:r>
          </a:p>
          <a:p>
            <a:r>
              <a:rPr lang="en-US" dirty="0"/>
              <a:t>Oddly enough, the govt still tried to control how much wages could go up after repealing the original controls which they stopped doing due to failure yet again</a:t>
            </a:r>
          </a:p>
        </p:txBody>
      </p:sp>
    </p:spTree>
    <p:extLst>
      <p:ext uri="{BB962C8B-B14F-4D97-AF65-F5344CB8AC3E}">
        <p14:creationId xmlns:p14="http://schemas.microsoft.com/office/powerpoint/2010/main" val="1254437905"/>
      </p:ext>
    </p:extLst>
  </p:cSld>
  <p:clrMapOvr>
    <a:masterClrMapping/>
  </p:clrMapOvr>
</p:sld>
</file>

<file path=ppt/theme/theme1.xml><?xml version="1.0" encoding="utf-8"?>
<a:theme xmlns:a="http://schemas.openxmlformats.org/drawingml/2006/main" name="Badge">
  <a:themeElements>
    <a:clrScheme name="Badge">
      <a:dk1>
        <a:sysClr val="windowText" lastClr="000000"/>
      </a:dk1>
      <a:lt1>
        <a:sysClr val="window" lastClr="FFFFFF"/>
      </a:lt1>
      <a:dk2>
        <a:srgbClr val="2A1A00"/>
      </a:dk2>
      <a:lt2>
        <a:srgbClr val="F3F3F2"/>
      </a:lt2>
      <a:accent1>
        <a:srgbClr val="F8B323"/>
      </a:accent1>
      <a:accent2>
        <a:srgbClr val="656A59"/>
      </a:accent2>
      <a:accent3>
        <a:srgbClr val="46B2B5"/>
      </a:accent3>
      <a:accent4>
        <a:srgbClr val="8CAA7E"/>
      </a:accent4>
      <a:accent5>
        <a:srgbClr val="D36F68"/>
      </a:accent5>
      <a:accent6>
        <a:srgbClr val="826276"/>
      </a:accent6>
      <a:hlink>
        <a:srgbClr val="46B2B5"/>
      </a:hlink>
      <a:folHlink>
        <a:srgbClr val="A46694"/>
      </a:folHlink>
    </a:clrScheme>
    <a:fontScheme name="Badge">
      <a:majorFont>
        <a:latin typeface="Impact" panose="020B080603090205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panose="020B0502020104020203"/>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adg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771EA782-DFA6-45B1-AEA3-661F1715B310}"/>
    </a:ext>
  </a:extLst>
</a:theme>
</file>

<file path=docProps/app.xml><?xml version="1.0" encoding="utf-8"?>
<Properties xmlns="http://schemas.openxmlformats.org/officeDocument/2006/extended-properties" xmlns:vt="http://schemas.openxmlformats.org/officeDocument/2006/docPropsVTypes">
  <TotalTime>1386</TotalTime>
  <Words>1128</Words>
  <Application>Microsoft Office PowerPoint</Application>
  <PresentationFormat>Widescreen</PresentationFormat>
  <Paragraphs>80</Paragraphs>
  <Slides>14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Gill Sans MT</vt:lpstr>
      <vt:lpstr>Impact</vt:lpstr>
      <vt:lpstr>Badge</vt:lpstr>
      <vt:lpstr>Canada and the United States:  the first centuries</vt:lpstr>
      <vt:lpstr> Prior to early 18th century, records on Canada are scarce </vt:lpstr>
      <vt:lpstr>So what do we know about Canada before then?</vt:lpstr>
      <vt:lpstr>Canada before the 18th century</vt:lpstr>
      <vt:lpstr>Canada before the 18th century</vt:lpstr>
      <vt:lpstr>Inflation During this time</vt:lpstr>
      <vt:lpstr>U.S. New England</vt:lpstr>
      <vt:lpstr>U.S. New England</vt:lpstr>
      <vt:lpstr>U.S. Masachusettes bay colony</vt:lpstr>
      <vt:lpstr>War for independence</vt:lpstr>
      <vt:lpstr>Everything’s Fine!</vt:lpstr>
      <vt:lpstr>Connecticut</vt:lpstr>
      <vt:lpstr>Washington Battles starvation</vt:lpstr>
      <vt:lpstr>They never learn!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Canada and the United States:  the first centuries</dc:title>
  <dc:creator>danna</dc:creator>
  <cp:lastModifiedBy>danna</cp:lastModifiedBy>
  <cp:revision>22</cp:revision>
  <dcterms:created xsi:type="dcterms:W3CDTF">2020-09-14T16:57:07Z</dcterms:created>
  <dcterms:modified xsi:type="dcterms:W3CDTF">2020-09-15T16:04:05Z</dcterms:modified>
</cp:coreProperties>
</file>